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76" r:id="rId11"/>
    <p:sldId id="260" r:id="rId12"/>
    <p:sldId id="271" r:id="rId13"/>
    <p:sldId id="272" r:id="rId14"/>
    <p:sldId id="273" r:id="rId15"/>
    <p:sldId id="274" r:id="rId16"/>
    <p:sldId id="275" r:id="rId17"/>
    <p:sldId id="262" r:id="rId18"/>
    <p:sldId id="270" r:id="rId19"/>
    <p:sldId id="277" r:id="rId20"/>
    <p:sldId id="278" r:id="rId21"/>
    <p:sldId id="279" r:id="rId22"/>
    <p:sldId id="280" r:id="rId23"/>
    <p:sldId id="281" r:id="rId24"/>
    <p:sldId id="284" r:id="rId25"/>
    <p:sldId id="283" r:id="rId26"/>
    <p:sldId id="282" r:id="rId27"/>
    <p:sldId id="285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41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D42346-96DD-4BE9-B168-A2E9CCCB1B7F}" type="doc">
      <dgm:prSet loTypeId="urn:diagrams.loki3.com/BracketList+Icon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5547A3AF-69D7-4CEE-96A8-831F43AF64A3}">
      <dgm:prSet phldrT="[文字]" custT="1"/>
      <dgm:spPr/>
      <dgm:t>
        <a:bodyPr/>
        <a:lstStyle/>
        <a:p>
          <a:pPr algn="l"/>
          <a:r>
            <a:rPr lang="zh-TW" altLang="en-US" sz="2800" b="1" dirty="0" smtClean="0"/>
            <a:t>一、甄試入學</a:t>
          </a:r>
          <a:endParaRPr lang="zh-TW" altLang="en-US" sz="2800" b="1" dirty="0"/>
        </a:p>
      </dgm:t>
    </dgm:pt>
    <dgm:pt modelId="{0C084096-5F8B-435A-A1DD-3343E7A52F39}" type="parTrans" cxnId="{47B998B4-27BD-4949-8E49-0A6D96B088B5}">
      <dgm:prSet/>
      <dgm:spPr/>
      <dgm:t>
        <a:bodyPr/>
        <a:lstStyle/>
        <a:p>
          <a:endParaRPr lang="zh-TW" altLang="en-US" sz="2800" b="1"/>
        </a:p>
      </dgm:t>
    </dgm:pt>
    <dgm:pt modelId="{2926C09B-BF69-478E-8BC4-7EF1D63EFDEA}" type="sibTrans" cxnId="{47B998B4-27BD-4949-8E49-0A6D96B088B5}">
      <dgm:prSet/>
      <dgm:spPr/>
      <dgm:t>
        <a:bodyPr/>
        <a:lstStyle/>
        <a:p>
          <a:endParaRPr lang="zh-TW" altLang="en-US" sz="2800" b="1"/>
        </a:p>
      </dgm:t>
    </dgm:pt>
    <dgm:pt modelId="{A27CE033-CD2C-4816-AE32-5CCA7C7CE894}">
      <dgm:prSet phldrT="[文字]" custT="1"/>
      <dgm:spPr/>
      <dgm:t>
        <a:bodyPr/>
        <a:lstStyle/>
        <a:p>
          <a:r>
            <a:rPr lang="zh-TW" altLang="en-US" sz="2800" b="1" dirty="0" smtClean="0"/>
            <a:t>通常有成績限制</a:t>
          </a:r>
          <a:endParaRPr lang="zh-TW" altLang="en-US" sz="2800" b="1" dirty="0"/>
        </a:p>
      </dgm:t>
    </dgm:pt>
    <dgm:pt modelId="{F76E9374-C585-4DF8-8406-2765DA2402F1}" type="parTrans" cxnId="{BBD998CE-1A84-4052-AA7E-615C37BF4B0F}">
      <dgm:prSet/>
      <dgm:spPr/>
      <dgm:t>
        <a:bodyPr/>
        <a:lstStyle/>
        <a:p>
          <a:endParaRPr lang="zh-TW" altLang="en-US" sz="2800" b="1"/>
        </a:p>
      </dgm:t>
    </dgm:pt>
    <dgm:pt modelId="{50B785B5-BE77-4DAC-9C71-EB3E9272B992}" type="sibTrans" cxnId="{BBD998CE-1A84-4052-AA7E-615C37BF4B0F}">
      <dgm:prSet/>
      <dgm:spPr/>
      <dgm:t>
        <a:bodyPr/>
        <a:lstStyle/>
        <a:p>
          <a:endParaRPr lang="zh-TW" altLang="en-US" sz="2800" b="1"/>
        </a:p>
      </dgm:t>
    </dgm:pt>
    <dgm:pt modelId="{56AC2EE6-5384-49ED-8DF6-6F5037B263BF}">
      <dgm:prSet phldrT="[文字]" custT="1"/>
      <dgm:spPr/>
      <dgm:t>
        <a:bodyPr/>
        <a:lstStyle/>
        <a:p>
          <a:pPr algn="l"/>
          <a:r>
            <a:rPr lang="zh-TW" altLang="en-US" sz="2800" b="1" dirty="0" smtClean="0"/>
            <a:t>二、考試入學</a:t>
          </a:r>
          <a:endParaRPr lang="zh-TW" altLang="en-US" sz="2800" b="1" dirty="0"/>
        </a:p>
      </dgm:t>
    </dgm:pt>
    <dgm:pt modelId="{F8453C33-8575-402E-92FE-D58C344B81AC}" type="parTrans" cxnId="{4E3AA0E1-E0DC-4F0F-A6B9-7D3827BF781E}">
      <dgm:prSet/>
      <dgm:spPr/>
      <dgm:t>
        <a:bodyPr/>
        <a:lstStyle/>
        <a:p>
          <a:endParaRPr lang="zh-TW" altLang="en-US" sz="2800" b="1"/>
        </a:p>
      </dgm:t>
    </dgm:pt>
    <dgm:pt modelId="{5081D19F-B5B9-486E-9CFD-A63692DDDCCB}" type="sibTrans" cxnId="{4E3AA0E1-E0DC-4F0F-A6B9-7D3827BF781E}">
      <dgm:prSet/>
      <dgm:spPr/>
      <dgm:t>
        <a:bodyPr/>
        <a:lstStyle/>
        <a:p>
          <a:endParaRPr lang="zh-TW" altLang="en-US" sz="2800" b="1"/>
        </a:p>
      </dgm:t>
    </dgm:pt>
    <dgm:pt modelId="{A8D6D8D4-2907-457C-8CCF-DAA3F8347679}">
      <dgm:prSet phldrT="[文字]" custT="1"/>
      <dgm:spPr/>
      <dgm:t>
        <a:bodyPr/>
        <a:lstStyle/>
        <a:p>
          <a:r>
            <a:rPr lang="zh-TW" altLang="en-US" sz="2800" b="1" dirty="0" smtClean="0"/>
            <a:t>資格不限</a:t>
          </a:r>
          <a:endParaRPr lang="zh-TW" altLang="en-US" sz="2800" b="1" dirty="0"/>
        </a:p>
      </dgm:t>
    </dgm:pt>
    <dgm:pt modelId="{B48C84B2-783B-45BE-8892-83BCE13DAED4}" type="parTrans" cxnId="{0EFCEC6B-507D-4997-955B-253B99D3E411}">
      <dgm:prSet/>
      <dgm:spPr/>
      <dgm:t>
        <a:bodyPr/>
        <a:lstStyle/>
        <a:p>
          <a:endParaRPr lang="zh-TW" altLang="en-US" sz="2800" b="1"/>
        </a:p>
      </dgm:t>
    </dgm:pt>
    <dgm:pt modelId="{7E6C0354-3F60-4D3D-AF75-A1B761882336}" type="sibTrans" cxnId="{0EFCEC6B-507D-4997-955B-253B99D3E411}">
      <dgm:prSet/>
      <dgm:spPr/>
      <dgm:t>
        <a:bodyPr/>
        <a:lstStyle/>
        <a:p>
          <a:endParaRPr lang="zh-TW" altLang="en-US" sz="2800" b="1"/>
        </a:p>
      </dgm:t>
    </dgm:pt>
    <dgm:pt modelId="{902553C8-BDBF-49D0-AAFD-6820EE08786B}">
      <dgm:prSet phldrT="[文字]" custT="1"/>
      <dgm:spPr/>
      <dgm:t>
        <a:bodyPr/>
        <a:lstStyle/>
        <a:p>
          <a:r>
            <a:rPr lang="zh-TW" altLang="en-US" sz="2800" b="1" dirty="0" smtClean="0"/>
            <a:t>競爭人數多</a:t>
          </a:r>
          <a:endParaRPr lang="zh-TW" altLang="en-US" sz="2800" b="1" dirty="0"/>
        </a:p>
      </dgm:t>
    </dgm:pt>
    <dgm:pt modelId="{6733DC53-63E2-41F3-89A7-D099D7F97A53}" type="parTrans" cxnId="{87FEA1BA-1D9F-4C17-A322-3DD631FB9EE4}">
      <dgm:prSet/>
      <dgm:spPr/>
      <dgm:t>
        <a:bodyPr/>
        <a:lstStyle/>
        <a:p>
          <a:endParaRPr lang="zh-TW" altLang="en-US" sz="2800" b="1"/>
        </a:p>
      </dgm:t>
    </dgm:pt>
    <dgm:pt modelId="{2A26A1C6-412F-480D-811D-425BFCA80774}" type="sibTrans" cxnId="{87FEA1BA-1D9F-4C17-A322-3DD631FB9EE4}">
      <dgm:prSet/>
      <dgm:spPr/>
      <dgm:t>
        <a:bodyPr/>
        <a:lstStyle/>
        <a:p>
          <a:endParaRPr lang="zh-TW" altLang="en-US" sz="2800" b="1"/>
        </a:p>
      </dgm:t>
    </dgm:pt>
    <dgm:pt modelId="{9DBE9F9C-5F2A-4BA7-9D7C-7E2CA49069A6}">
      <dgm:prSet phldrT="[文字]" custT="1"/>
      <dgm:spPr/>
      <dgm:t>
        <a:bodyPr/>
        <a:lstStyle/>
        <a:p>
          <a:r>
            <a:rPr lang="zh-TW" altLang="en-US" sz="2800" b="1" dirty="0" smtClean="0"/>
            <a:t>競爭人數少</a:t>
          </a:r>
          <a:endParaRPr lang="zh-TW" altLang="en-US" sz="2800" b="1" dirty="0"/>
        </a:p>
      </dgm:t>
    </dgm:pt>
    <dgm:pt modelId="{5ADC8B29-1F94-4BE5-8AFC-1736198ECA90}" type="parTrans" cxnId="{3915ACA6-8D28-44B4-A83B-074F99157FBE}">
      <dgm:prSet/>
      <dgm:spPr/>
      <dgm:t>
        <a:bodyPr/>
        <a:lstStyle/>
        <a:p>
          <a:endParaRPr lang="zh-TW" altLang="en-US" sz="2800" b="1"/>
        </a:p>
      </dgm:t>
    </dgm:pt>
    <dgm:pt modelId="{4D52B29F-6A5F-49E6-82F1-FBB63A42D047}" type="sibTrans" cxnId="{3915ACA6-8D28-44B4-A83B-074F99157FBE}">
      <dgm:prSet/>
      <dgm:spPr/>
      <dgm:t>
        <a:bodyPr/>
        <a:lstStyle/>
        <a:p>
          <a:endParaRPr lang="zh-TW" altLang="en-US" sz="2800" b="1"/>
        </a:p>
      </dgm:t>
    </dgm:pt>
    <dgm:pt modelId="{FA740D2E-1A6E-425D-A73F-95376F233142}" type="pres">
      <dgm:prSet presAssocID="{92D42346-96DD-4BE9-B168-A2E9CCCB1B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1064B3F-D5C2-4276-ABAA-4984AB68442C}" type="pres">
      <dgm:prSet presAssocID="{5547A3AF-69D7-4CEE-96A8-831F43AF64A3}" presName="linNode" presStyleCnt="0"/>
      <dgm:spPr/>
    </dgm:pt>
    <dgm:pt modelId="{EDF96FFC-1FCF-4E51-A1DA-A6B450998B5C}" type="pres">
      <dgm:prSet presAssocID="{5547A3AF-69D7-4CEE-96A8-831F43AF64A3}" presName="parTx" presStyleLbl="revTx" presStyleIdx="0" presStyleCnt="2" custScaleX="12857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C9BB04-9A5D-475E-AD73-ADC7FFE1BEAA}" type="pres">
      <dgm:prSet presAssocID="{5547A3AF-69D7-4CEE-96A8-831F43AF64A3}" presName="bracket" presStyleLbl="parChTrans1D1" presStyleIdx="0" presStyleCnt="2"/>
      <dgm:spPr/>
    </dgm:pt>
    <dgm:pt modelId="{2E88536C-470E-4DE8-87F7-1F9DD47787E3}" type="pres">
      <dgm:prSet presAssocID="{5547A3AF-69D7-4CEE-96A8-831F43AF64A3}" presName="spH" presStyleCnt="0"/>
      <dgm:spPr/>
    </dgm:pt>
    <dgm:pt modelId="{B91E8793-CA78-46F7-92DA-2C398A1B3F57}" type="pres">
      <dgm:prSet presAssocID="{5547A3AF-69D7-4CEE-96A8-831F43AF64A3}" presName="desTx" presStyleLbl="node1" presStyleIdx="0" presStyleCnt="2" custScaleX="579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93D317-7257-4AC3-914C-E81DD7B6FEBF}" type="pres">
      <dgm:prSet presAssocID="{2926C09B-BF69-478E-8BC4-7EF1D63EFDEA}" presName="spV" presStyleCnt="0"/>
      <dgm:spPr/>
    </dgm:pt>
    <dgm:pt modelId="{72FCE014-E3B1-4D25-9601-0459B8ECA98D}" type="pres">
      <dgm:prSet presAssocID="{56AC2EE6-5384-49ED-8DF6-6F5037B263BF}" presName="linNode" presStyleCnt="0"/>
      <dgm:spPr/>
    </dgm:pt>
    <dgm:pt modelId="{D73BC184-9196-40BA-864E-CF64DB6492FF}" type="pres">
      <dgm:prSet presAssocID="{56AC2EE6-5384-49ED-8DF6-6F5037B263BF}" presName="parTx" presStyleLbl="revTx" presStyleIdx="1" presStyleCnt="2" custScaleX="13697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251A31-95BB-4E2D-830C-030898174CDB}" type="pres">
      <dgm:prSet presAssocID="{56AC2EE6-5384-49ED-8DF6-6F5037B263BF}" presName="bracket" presStyleLbl="parChTrans1D1" presStyleIdx="1" presStyleCnt="2" custLinFactNeighborX="-94536" custLinFactNeighborY="1594"/>
      <dgm:spPr/>
    </dgm:pt>
    <dgm:pt modelId="{DFE739A9-8A6C-4B60-BD81-A754C7449C76}" type="pres">
      <dgm:prSet presAssocID="{56AC2EE6-5384-49ED-8DF6-6F5037B263BF}" presName="spH" presStyleCnt="0"/>
      <dgm:spPr/>
    </dgm:pt>
    <dgm:pt modelId="{3530CC12-FABC-42C1-A61F-BB83D4D531BA}" type="pres">
      <dgm:prSet presAssocID="{56AC2EE6-5384-49ED-8DF6-6F5037B263BF}" presName="desTx" presStyleLbl="node1" presStyleIdx="1" presStyleCnt="2" custScaleX="57983" custLinFactX="-247" custLinFactNeighborX="-100000" custLinFactNeighborY="159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915ACA6-8D28-44B4-A83B-074F99157FBE}" srcId="{5547A3AF-69D7-4CEE-96A8-831F43AF64A3}" destId="{9DBE9F9C-5F2A-4BA7-9D7C-7E2CA49069A6}" srcOrd="1" destOrd="0" parTransId="{5ADC8B29-1F94-4BE5-8AFC-1736198ECA90}" sibTransId="{4D52B29F-6A5F-49E6-82F1-FBB63A42D047}"/>
    <dgm:cxn modelId="{3B4B3222-D587-4AA8-83FE-6F9B72D5E548}" type="presOf" srcId="{5547A3AF-69D7-4CEE-96A8-831F43AF64A3}" destId="{EDF96FFC-1FCF-4E51-A1DA-A6B450998B5C}" srcOrd="0" destOrd="0" presId="urn:diagrams.loki3.com/BracketList+Icon"/>
    <dgm:cxn modelId="{0AFD1FB6-C72E-4D0F-982E-0BF4F7FB9219}" type="presOf" srcId="{56AC2EE6-5384-49ED-8DF6-6F5037B263BF}" destId="{D73BC184-9196-40BA-864E-CF64DB6492FF}" srcOrd="0" destOrd="0" presId="urn:diagrams.loki3.com/BracketList+Icon"/>
    <dgm:cxn modelId="{C507EF69-10E1-4891-A472-3EBB715147F7}" type="presOf" srcId="{A27CE033-CD2C-4816-AE32-5CCA7C7CE894}" destId="{B91E8793-CA78-46F7-92DA-2C398A1B3F57}" srcOrd="0" destOrd="0" presId="urn:diagrams.loki3.com/BracketList+Icon"/>
    <dgm:cxn modelId="{87FEA1BA-1D9F-4C17-A322-3DD631FB9EE4}" srcId="{56AC2EE6-5384-49ED-8DF6-6F5037B263BF}" destId="{902553C8-BDBF-49D0-AAFD-6820EE08786B}" srcOrd="1" destOrd="0" parTransId="{6733DC53-63E2-41F3-89A7-D099D7F97A53}" sibTransId="{2A26A1C6-412F-480D-811D-425BFCA80774}"/>
    <dgm:cxn modelId="{E042AA52-2BCD-40D2-AFDC-E25F24B85FEF}" type="presOf" srcId="{902553C8-BDBF-49D0-AAFD-6820EE08786B}" destId="{3530CC12-FABC-42C1-A61F-BB83D4D531BA}" srcOrd="0" destOrd="1" presId="urn:diagrams.loki3.com/BracketList+Icon"/>
    <dgm:cxn modelId="{0EFCEC6B-507D-4997-955B-253B99D3E411}" srcId="{56AC2EE6-5384-49ED-8DF6-6F5037B263BF}" destId="{A8D6D8D4-2907-457C-8CCF-DAA3F8347679}" srcOrd="0" destOrd="0" parTransId="{B48C84B2-783B-45BE-8892-83BCE13DAED4}" sibTransId="{7E6C0354-3F60-4D3D-AF75-A1B761882336}"/>
    <dgm:cxn modelId="{BBD998CE-1A84-4052-AA7E-615C37BF4B0F}" srcId="{5547A3AF-69D7-4CEE-96A8-831F43AF64A3}" destId="{A27CE033-CD2C-4816-AE32-5CCA7C7CE894}" srcOrd="0" destOrd="0" parTransId="{F76E9374-C585-4DF8-8406-2765DA2402F1}" sibTransId="{50B785B5-BE77-4DAC-9C71-EB3E9272B992}"/>
    <dgm:cxn modelId="{330ED920-1966-4EA5-8FA1-5028B60FD0C6}" type="presOf" srcId="{92D42346-96DD-4BE9-B168-A2E9CCCB1B7F}" destId="{FA740D2E-1A6E-425D-A73F-95376F233142}" srcOrd="0" destOrd="0" presId="urn:diagrams.loki3.com/BracketList+Icon"/>
    <dgm:cxn modelId="{47B998B4-27BD-4949-8E49-0A6D96B088B5}" srcId="{92D42346-96DD-4BE9-B168-A2E9CCCB1B7F}" destId="{5547A3AF-69D7-4CEE-96A8-831F43AF64A3}" srcOrd="0" destOrd="0" parTransId="{0C084096-5F8B-435A-A1DD-3343E7A52F39}" sibTransId="{2926C09B-BF69-478E-8BC4-7EF1D63EFDEA}"/>
    <dgm:cxn modelId="{22F5F692-0044-41CF-AB77-7A0CACA61C23}" type="presOf" srcId="{9DBE9F9C-5F2A-4BA7-9D7C-7E2CA49069A6}" destId="{B91E8793-CA78-46F7-92DA-2C398A1B3F57}" srcOrd="0" destOrd="1" presId="urn:diagrams.loki3.com/BracketList+Icon"/>
    <dgm:cxn modelId="{AF2928D3-7EBF-4D74-ACD1-0785D81CB19E}" type="presOf" srcId="{A8D6D8D4-2907-457C-8CCF-DAA3F8347679}" destId="{3530CC12-FABC-42C1-A61F-BB83D4D531BA}" srcOrd="0" destOrd="0" presId="urn:diagrams.loki3.com/BracketList+Icon"/>
    <dgm:cxn modelId="{4E3AA0E1-E0DC-4F0F-A6B9-7D3827BF781E}" srcId="{92D42346-96DD-4BE9-B168-A2E9CCCB1B7F}" destId="{56AC2EE6-5384-49ED-8DF6-6F5037B263BF}" srcOrd="1" destOrd="0" parTransId="{F8453C33-8575-402E-92FE-D58C344B81AC}" sibTransId="{5081D19F-B5B9-486E-9CFD-A63692DDDCCB}"/>
    <dgm:cxn modelId="{BD25594C-A93F-47F0-A109-787389A885DC}" type="presParOf" srcId="{FA740D2E-1A6E-425D-A73F-95376F233142}" destId="{41064B3F-D5C2-4276-ABAA-4984AB68442C}" srcOrd="0" destOrd="0" presId="urn:diagrams.loki3.com/BracketList+Icon"/>
    <dgm:cxn modelId="{46570877-9C44-4E32-9607-527795C4EE76}" type="presParOf" srcId="{41064B3F-D5C2-4276-ABAA-4984AB68442C}" destId="{EDF96FFC-1FCF-4E51-A1DA-A6B450998B5C}" srcOrd="0" destOrd="0" presId="urn:diagrams.loki3.com/BracketList+Icon"/>
    <dgm:cxn modelId="{DADFF25C-7AE3-423F-B82C-53868346625C}" type="presParOf" srcId="{41064B3F-D5C2-4276-ABAA-4984AB68442C}" destId="{EDC9BB04-9A5D-475E-AD73-ADC7FFE1BEAA}" srcOrd="1" destOrd="0" presId="urn:diagrams.loki3.com/BracketList+Icon"/>
    <dgm:cxn modelId="{253C189D-3322-477F-AB6C-7267DC540E5E}" type="presParOf" srcId="{41064B3F-D5C2-4276-ABAA-4984AB68442C}" destId="{2E88536C-470E-4DE8-87F7-1F9DD47787E3}" srcOrd="2" destOrd="0" presId="urn:diagrams.loki3.com/BracketList+Icon"/>
    <dgm:cxn modelId="{538097CF-3A07-44BC-AF00-DADE11ECAE22}" type="presParOf" srcId="{41064B3F-D5C2-4276-ABAA-4984AB68442C}" destId="{B91E8793-CA78-46F7-92DA-2C398A1B3F57}" srcOrd="3" destOrd="0" presId="urn:diagrams.loki3.com/BracketList+Icon"/>
    <dgm:cxn modelId="{1C97A129-95AE-482C-8A44-13C566B1E9C0}" type="presParOf" srcId="{FA740D2E-1A6E-425D-A73F-95376F233142}" destId="{0893D317-7257-4AC3-914C-E81DD7B6FEBF}" srcOrd="1" destOrd="0" presId="urn:diagrams.loki3.com/BracketList+Icon"/>
    <dgm:cxn modelId="{FFF29B88-184D-4862-88C1-536DF3DA9132}" type="presParOf" srcId="{FA740D2E-1A6E-425D-A73F-95376F233142}" destId="{72FCE014-E3B1-4D25-9601-0459B8ECA98D}" srcOrd="2" destOrd="0" presId="urn:diagrams.loki3.com/BracketList+Icon"/>
    <dgm:cxn modelId="{65BB0C66-C34F-4CBE-AD4A-18299FADD2AE}" type="presParOf" srcId="{72FCE014-E3B1-4D25-9601-0459B8ECA98D}" destId="{D73BC184-9196-40BA-864E-CF64DB6492FF}" srcOrd="0" destOrd="0" presId="urn:diagrams.loki3.com/BracketList+Icon"/>
    <dgm:cxn modelId="{8016E256-6E96-4CF6-9859-AE8A9BD19E86}" type="presParOf" srcId="{72FCE014-E3B1-4D25-9601-0459B8ECA98D}" destId="{E3251A31-95BB-4E2D-830C-030898174CDB}" srcOrd="1" destOrd="0" presId="urn:diagrams.loki3.com/BracketList+Icon"/>
    <dgm:cxn modelId="{F3588831-CA41-4365-9CB4-F57DD8198EA7}" type="presParOf" srcId="{72FCE014-E3B1-4D25-9601-0459B8ECA98D}" destId="{DFE739A9-8A6C-4B60-BD81-A754C7449C76}" srcOrd="2" destOrd="0" presId="urn:diagrams.loki3.com/BracketList+Icon"/>
    <dgm:cxn modelId="{4F404AD7-98C7-4363-B9EC-222DB6EA0B68}" type="presParOf" srcId="{72FCE014-E3B1-4D25-9601-0459B8ECA98D}" destId="{3530CC12-FABC-42C1-A61F-BB83D4D531BA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96FFC-1FCF-4E51-A1DA-A6B450998B5C}">
      <dsp:nvSpPr>
        <dsp:cNvPr id="0" name=""/>
        <dsp:cNvSpPr/>
      </dsp:nvSpPr>
      <dsp:spPr>
        <a:xfrm>
          <a:off x="835064" y="1071846"/>
          <a:ext cx="2777442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一、甄試入學</a:t>
          </a:r>
          <a:endParaRPr lang="zh-TW" altLang="en-US" sz="2800" b="1" kern="1200" dirty="0"/>
        </a:p>
      </dsp:txBody>
      <dsp:txXfrm>
        <a:off x="835064" y="1071846"/>
        <a:ext cx="2777442" cy="1287000"/>
      </dsp:txXfrm>
    </dsp:sp>
    <dsp:sp modelId="{EDC9BB04-9A5D-475E-AD73-ADC7FFE1BEAA}">
      <dsp:nvSpPr>
        <dsp:cNvPr id="0" name=""/>
        <dsp:cNvSpPr/>
      </dsp:nvSpPr>
      <dsp:spPr>
        <a:xfrm>
          <a:off x="3612507" y="991408"/>
          <a:ext cx="432048" cy="14478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E8793-CA78-46F7-92DA-2C398A1B3F57}">
      <dsp:nvSpPr>
        <dsp:cNvPr id="0" name=""/>
        <dsp:cNvSpPr/>
      </dsp:nvSpPr>
      <dsp:spPr>
        <a:xfrm>
          <a:off x="4217374" y="991408"/>
          <a:ext cx="3406995" cy="14478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/>
            <a:t>通常有成績限制</a:t>
          </a:r>
          <a:endParaRPr lang="zh-TW" alt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/>
            <a:t>競爭人數少</a:t>
          </a:r>
          <a:endParaRPr lang="zh-TW" altLang="en-US" sz="2800" b="1" kern="1200" dirty="0"/>
        </a:p>
      </dsp:txBody>
      <dsp:txXfrm>
        <a:off x="4217374" y="991408"/>
        <a:ext cx="3406995" cy="1447875"/>
      </dsp:txXfrm>
    </dsp:sp>
    <dsp:sp modelId="{D73BC184-9196-40BA-864E-CF64DB6492FF}">
      <dsp:nvSpPr>
        <dsp:cNvPr id="0" name=""/>
        <dsp:cNvSpPr/>
      </dsp:nvSpPr>
      <dsp:spPr>
        <a:xfrm>
          <a:off x="835064" y="2753721"/>
          <a:ext cx="2958967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二、考試入學</a:t>
          </a:r>
          <a:endParaRPr lang="zh-TW" altLang="en-US" sz="2800" b="1" kern="1200" dirty="0"/>
        </a:p>
      </dsp:txBody>
      <dsp:txXfrm>
        <a:off x="835064" y="2753721"/>
        <a:ext cx="2958967" cy="1287000"/>
      </dsp:txXfrm>
    </dsp:sp>
    <dsp:sp modelId="{E3251A31-95BB-4E2D-830C-030898174CDB}">
      <dsp:nvSpPr>
        <dsp:cNvPr id="0" name=""/>
        <dsp:cNvSpPr/>
      </dsp:nvSpPr>
      <dsp:spPr>
        <a:xfrm>
          <a:off x="3630655" y="2696363"/>
          <a:ext cx="432048" cy="14478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0CC12-FABC-42C1-A61F-BB83D4D531BA}">
      <dsp:nvSpPr>
        <dsp:cNvPr id="0" name=""/>
        <dsp:cNvSpPr/>
      </dsp:nvSpPr>
      <dsp:spPr>
        <a:xfrm>
          <a:off x="4211566" y="2696363"/>
          <a:ext cx="3406995" cy="14478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/>
            <a:t>資格不限</a:t>
          </a:r>
          <a:endParaRPr lang="zh-TW" alt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/>
            <a:t>競爭人數多</a:t>
          </a:r>
          <a:endParaRPr lang="zh-TW" altLang="en-US" sz="2800" b="1" kern="1200" dirty="0"/>
        </a:p>
      </dsp:txBody>
      <dsp:txXfrm>
        <a:off x="4211566" y="2696363"/>
        <a:ext cx="3406995" cy="1447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垂直括弧清單"/>
  <dgm:desc val="用來顯示分成群組的資訊方塊。適用在 [階層 2] 有大量文字的情況。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30D10-5CEE-453F-A58B-90B8ECB80FA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AF713-59DB-4BFC-B816-58A9504447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812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AF713-59DB-4BFC-B816-58A95044478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09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AF713-59DB-4BFC-B816-58A95044478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09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AF713-59DB-4BFC-B816-58A95044478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583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AF713-59DB-4BFC-B816-58A95044478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58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 latinLnBrk="0">
              <a:lnSpc>
                <a:spcPct val="90000"/>
              </a:lnSpc>
              <a:defRPr lang="zh-TW" sz="540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800" b="0">
                <a:solidFill>
                  <a:schemeClr val="tx1"/>
                </a:solidFill>
              </a:defRPr>
            </a:lvl1pPr>
            <a:lvl2pPr marL="60949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0D0A-8D00-463E-B9BC-DD066819404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8A32-34C0-46B3-93B9-EB87240C8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0D0A-8D00-463E-B9BC-DD066819404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8A32-34C0-46B3-93B9-EB87240C8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 baseline="0"/>
            </a:lvl7pPr>
            <a:lvl8pPr latinLnBrk="0">
              <a:defRPr lang="zh-TW" baseline="0"/>
            </a:lvl8pPr>
            <a:lvl9pPr latinLnBrk="0">
              <a:defRPr lang="zh-TW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0D0A-8D00-463E-B9BC-DD066819404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8A32-34C0-46B3-93B9-EB87240C8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 latinLnBrk="0">
              <a:defRPr lang="zh-TW" sz="54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800">
                <a:solidFill>
                  <a:schemeClr val="tx1"/>
                </a:solidFill>
              </a:defRPr>
            </a:lvl1pPr>
            <a:lvl2pPr marL="609493" indent="0" latinLnBrk="0">
              <a:buNone/>
              <a:defRPr lang="zh-TW"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latinLnBrk="0">
              <a:buNone/>
              <a:defRPr lang="zh-TW"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0D0A-8D00-463E-B9BC-DD066819404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8A32-34C0-46B3-93B9-EB87240C8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609493" indent="0" latinLnBrk="0">
              <a:buNone/>
              <a:defRPr lang="zh-TW" sz="2700" b="1"/>
            </a:lvl2pPr>
            <a:lvl3pPr marL="1218987" indent="0" latinLnBrk="0">
              <a:buNone/>
              <a:defRPr lang="zh-TW" sz="2400" b="1"/>
            </a:lvl3pPr>
            <a:lvl4pPr marL="1828480" indent="0" latinLnBrk="0">
              <a:buNone/>
              <a:defRPr lang="zh-TW" sz="2100" b="1"/>
            </a:lvl4pPr>
            <a:lvl5pPr marL="2437973" indent="0" latinLnBrk="0">
              <a:buNone/>
              <a:defRPr lang="zh-TW" sz="2100" b="1"/>
            </a:lvl5pPr>
            <a:lvl6pPr marL="3047467" indent="0" latinLnBrk="0">
              <a:buNone/>
              <a:defRPr lang="zh-TW" sz="2100" b="1"/>
            </a:lvl6pPr>
            <a:lvl7pPr marL="3656960" indent="0" latinLnBrk="0">
              <a:buNone/>
              <a:defRPr lang="zh-TW" sz="2100" b="1"/>
            </a:lvl7pPr>
            <a:lvl8pPr marL="4266453" indent="0" latinLnBrk="0">
              <a:buNone/>
              <a:defRPr lang="zh-TW" sz="2100" b="1"/>
            </a:lvl8pPr>
            <a:lvl9pPr marL="4875947" indent="0" latinLnBrk="0">
              <a:buNone/>
              <a:defRPr lang="zh-TW"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609493" indent="0" latinLnBrk="0">
              <a:buNone/>
              <a:defRPr lang="zh-TW" sz="2700" b="1"/>
            </a:lvl2pPr>
            <a:lvl3pPr marL="1218987" indent="0" latinLnBrk="0">
              <a:buNone/>
              <a:defRPr lang="zh-TW" sz="2400" b="1"/>
            </a:lvl3pPr>
            <a:lvl4pPr marL="1828480" indent="0" latinLnBrk="0">
              <a:buNone/>
              <a:defRPr lang="zh-TW" sz="2100" b="1"/>
            </a:lvl4pPr>
            <a:lvl5pPr marL="2437973" indent="0" latinLnBrk="0">
              <a:buNone/>
              <a:defRPr lang="zh-TW" sz="2100" b="1"/>
            </a:lvl5pPr>
            <a:lvl6pPr marL="3047467" indent="0" latinLnBrk="0">
              <a:buNone/>
              <a:defRPr lang="zh-TW" sz="2100" b="1"/>
            </a:lvl6pPr>
            <a:lvl7pPr marL="3656960" indent="0" latinLnBrk="0">
              <a:buNone/>
              <a:defRPr lang="zh-TW" sz="2100" b="1"/>
            </a:lvl7pPr>
            <a:lvl8pPr marL="4266453" indent="0" latinLnBrk="0">
              <a:buNone/>
              <a:defRPr lang="zh-TW" sz="2100" b="1"/>
            </a:lvl8pPr>
            <a:lvl9pPr marL="4875947" indent="0" latinLnBrk="0">
              <a:buNone/>
              <a:defRPr lang="zh-TW"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0D0A-8D00-463E-B9BC-DD066819404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8A32-34C0-46B3-93B9-EB87240C8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0D0A-8D00-463E-B9BC-DD066819404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8A32-34C0-46B3-93B9-EB87240C8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0D0A-8D00-463E-B9BC-DD066819404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8A32-34C0-46B3-93B9-EB87240C8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 latinLnBrk="0">
              <a:defRPr lang="zh-TW"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latinLnBrk="0">
              <a:defRPr lang="zh-TW" sz="18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609493" indent="0" latinLnBrk="0">
              <a:buNone/>
              <a:defRPr lang="zh-TW" sz="1600"/>
            </a:lvl2pPr>
            <a:lvl3pPr marL="1218987" indent="0" latinLnBrk="0">
              <a:buNone/>
              <a:defRPr lang="zh-TW" sz="1300"/>
            </a:lvl3pPr>
            <a:lvl4pPr marL="1828480" indent="0" latinLnBrk="0">
              <a:buNone/>
              <a:defRPr lang="zh-TW" sz="1200"/>
            </a:lvl4pPr>
            <a:lvl5pPr marL="2437973" indent="0" latinLnBrk="0">
              <a:buNone/>
              <a:defRPr lang="zh-TW" sz="1200"/>
            </a:lvl5pPr>
            <a:lvl6pPr marL="3047467" indent="0" latinLnBrk="0">
              <a:buNone/>
              <a:defRPr lang="zh-TW" sz="1200"/>
            </a:lvl6pPr>
            <a:lvl7pPr marL="3656960" indent="0" latinLnBrk="0">
              <a:buNone/>
              <a:defRPr lang="zh-TW" sz="1200"/>
            </a:lvl7pPr>
            <a:lvl8pPr marL="4266453" indent="0" latinLnBrk="0">
              <a:buNone/>
              <a:defRPr lang="zh-TW" sz="1200"/>
            </a:lvl8pPr>
            <a:lvl9pPr marL="4875947" indent="0" latinLnBrk="0">
              <a:buNone/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0D0A-8D00-463E-B9BC-DD066819404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8A32-34C0-46B3-93B9-EB87240C8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 latinLnBrk="0">
              <a:defRPr lang="zh-TW"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2800"/>
            </a:lvl1pPr>
            <a:lvl2pPr marL="609493" indent="0" latinLnBrk="0">
              <a:buNone/>
              <a:defRPr lang="zh-TW" sz="3700"/>
            </a:lvl2pPr>
            <a:lvl3pPr marL="1218987" indent="0" latinLnBrk="0">
              <a:buNone/>
              <a:defRPr lang="zh-TW" sz="3200"/>
            </a:lvl3pPr>
            <a:lvl4pPr marL="1828480" indent="0" latinLnBrk="0">
              <a:buNone/>
              <a:defRPr lang="zh-TW" sz="2700"/>
            </a:lvl4pPr>
            <a:lvl5pPr marL="2437973" indent="0" latinLnBrk="0">
              <a:buNone/>
              <a:defRPr lang="zh-TW" sz="2700"/>
            </a:lvl5pPr>
            <a:lvl6pPr marL="3047467" indent="0" latinLnBrk="0">
              <a:buNone/>
              <a:defRPr lang="zh-TW" sz="2700"/>
            </a:lvl6pPr>
            <a:lvl7pPr marL="3656960" indent="0" latinLnBrk="0">
              <a:buNone/>
              <a:defRPr lang="zh-TW" sz="2700"/>
            </a:lvl7pPr>
            <a:lvl8pPr marL="4266453" indent="0" latinLnBrk="0">
              <a:buNone/>
              <a:defRPr lang="zh-TW" sz="2700"/>
            </a:lvl8pPr>
            <a:lvl9pPr marL="4875947" indent="0" latinLnBrk="0">
              <a:buNone/>
              <a:defRPr lang="zh-TW" sz="27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600"/>
            </a:lvl1pPr>
            <a:lvl2pPr marL="609493" indent="0" latinLnBrk="0">
              <a:buNone/>
              <a:defRPr lang="zh-TW" sz="1600"/>
            </a:lvl2pPr>
            <a:lvl3pPr marL="1218987" indent="0" latinLnBrk="0">
              <a:buNone/>
              <a:defRPr lang="zh-TW" sz="1300"/>
            </a:lvl3pPr>
            <a:lvl4pPr marL="1828480" indent="0" latinLnBrk="0">
              <a:buNone/>
              <a:defRPr lang="zh-TW" sz="1200"/>
            </a:lvl4pPr>
            <a:lvl5pPr marL="2437973" indent="0" latinLnBrk="0">
              <a:buNone/>
              <a:defRPr lang="zh-TW" sz="1200"/>
            </a:lvl5pPr>
            <a:lvl6pPr marL="3047467" indent="0" latinLnBrk="0">
              <a:buNone/>
              <a:defRPr lang="zh-TW" sz="1200"/>
            </a:lvl6pPr>
            <a:lvl7pPr marL="3656960" indent="0" latinLnBrk="0">
              <a:buNone/>
              <a:defRPr lang="zh-TW" sz="1200"/>
            </a:lvl7pPr>
            <a:lvl8pPr marL="4266453" indent="0" latinLnBrk="0">
              <a:buNone/>
              <a:defRPr lang="zh-TW" sz="1200"/>
            </a:lvl8pPr>
            <a:lvl9pPr marL="4875947" indent="0" latinLnBrk="0">
              <a:buNone/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0D0A-8D00-463E-B9BC-DD066819404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8A32-34C0-46B3-93B9-EB87240C8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28600" y="-17756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>
              <a:latin typeface="+mj-ea"/>
              <a:ea typeface="+mj-ea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latinLnBrk="0">
              <a:defRPr lang="zh-TW" sz="120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</a:lstStyle>
          <a:p>
            <a:fld id="{BF3D0D0A-8D00-463E-B9BC-DD066819404E}" type="datetimeFigureOut">
              <a:rPr lang="zh-TW" altLang="en-US" smtClean="0"/>
              <a:t>2013/5/5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latinLnBrk="0">
              <a:defRPr lang="zh-TW" sz="120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latinLnBrk="0">
              <a:defRPr lang="zh-TW" sz="120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</a:lstStyle>
          <a:p>
            <a:fld id="{94808A32-34C0-46B3-93B9-EB87240C8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lang="zh-TW" sz="4400" kern="1200" cap="none" baseline="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lang="zh-TW" sz="2400" kern="1200">
          <a:solidFill>
            <a:schemeClr val="tx1"/>
          </a:solidFill>
          <a:latin typeface="+mj-ea"/>
          <a:ea typeface="+mj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lang="zh-TW" sz="2000" kern="1200">
          <a:solidFill>
            <a:schemeClr val="tx1"/>
          </a:solidFill>
          <a:latin typeface="+mj-ea"/>
          <a:ea typeface="+mj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j-ea"/>
          <a:ea typeface="+mj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j-ea"/>
          <a:ea typeface="+mj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國立東華大學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財務金融學系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研究所分享會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236296" y="6453336"/>
            <a:ext cx="1872208" cy="432048"/>
          </a:xfrm>
        </p:spPr>
        <p:txBody>
          <a:bodyPr>
            <a:noAutofit/>
          </a:bodyPr>
          <a:lstStyle/>
          <a:p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2013.05.07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76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21899" tIns="60949" rIns="121899" bIns="60949" rtlCol="0" anchor="ctr">
            <a:norm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一、甄試入學 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年錄取率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90566"/>
              </p:ext>
            </p:extLst>
          </p:nvPr>
        </p:nvGraphicFramePr>
        <p:xfrm>
          <a:off x="323528" y="1484784"/>
          <a:ext cx="8568950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672"/>
                <a:gridCol w="1283713"/>
                <a:gridCol w="1283713"/>
                <a:gridCol w="1283713"/>
                <a:gridCol w="1283713"/>
                <a:gridCol w="1283713"/>
                <a:gridCol w="1283713"/>
              </a:tblGrid>
              <a:tr h="7527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學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校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台大財金甲組</a:t>
                      </a:r>
                      <a:endParaRPr lang="en-US" altLang="zh-TW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政大財管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政大金融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清大計財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交大財金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成大財金</a:t>
                      </a:r>
                      <a:endParaRPr lang="zh-TW" altLang="en-US" sz="1800" dirty="0"/>
                    </a:p>
                  </a:txBody>
                  <a:tcPr anchor="ctr"/>
                </a:tc>
              </a:tr>
              <a:tr h="12635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錄</a:t>
                      </a:r>
                      <a:endParaRPr lang="en-US" altLang="zh-TW" sz="1800" b="1" dirty="0" smtClean="0"/>
                    </a:p>
                    <a:p>
                      <a:pPr algn="ctr"/>
                      <a:r>
                        <a:rPr lang="zh-TW" altLang="en-US" sz="1800" b="1" dirty="0" smtClean="0"/>
                        <a:t>取</a:t>
                      </a:r>
                      <a:endParaRPr lang="en-US" altLang="zh-TW" sz="1800" b="1" dirty="0" smtClean="0"/>
                    </a:p>
                    <a:p>
                      <a:pPr algn="ctr"/>
                      <a:r>
                        <a:rPr lang="zh-TW" altLang="en-US" sz="1800" b="1" dirty="0" smtClean="0"/>
                        <a:t>率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19.4915%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17.3913%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12.3288%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14%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65.7143%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31.8182%</a:t>
                      </a:r>
                      <a:endParaRPr lang="zh-TW" altLang="en-US" sz="18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622564"/>
              </p:ext>
            </p:extLst>
          </p:nvPr>
        </p:nvGraphicFramePr>
        <p:xfrm>
          <a:off x="323528" y="3717032"/>
          <a:ext cx="856895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672"/>
                <a:gridCol w="1283713"/>
                <a:gridCol w="1283713"/>
                <a:gridCol w="1283713"/>
                <a:gridCol w="1283713"/>
                <a:gridCol w="1283713"/>
                <a:gridCol w="1283713"/>
              </a:tblGrid>
              <a:tr h="6828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學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校</a:t>
                      </a:r>
                      <a:endParaRPr lang="en-US" altLang="zh-TW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中央財金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中山財管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中正財金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中興財金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北大金融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東華財金</a:t>
                      </a:r>
                      <a:endParaRPr lang="zh-TW" altLang="en-US" sz="1800" dirty="0"/>
                    </a:p>
                  </a:txBody>
                  <a:tcPr anchor="ctr"/>
                </a:tc>
              </a:tr>
              <a:tr h="12613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錄</a:t>
                      </a:r>
                      <a:endParaRPr lang="en-US" altLang="zh-TW" sz="1800" b="1" dirty="0" smtClean="0"/>
                    </a:p>
                    <a:p>
                      <a:pPr algn="ctr"/>
                      <a:r>
                        <a:rPr lang="zh-TW" altLang="en-US" sz="1800" b="1" dirty="0" smtClean="0"/>
                        <a:t>取</a:t>
                      </a:r>
                      <a:endParaRPr lang="en-US" altLang="zh-TW" sz="1800" b="1" dirty="0" smtClean="0"/>
                    </a:p>
                    <a:p>
                      <a:pPr algn="ctr"/>
                      <a:r>
                        <a:rPr lang="zh-TW" altLang="en-US" sz="1800" b="1" dirty="0" smtClean="0"/>
                        <a:t>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8.4034%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14.6552%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17.0940%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8.7719%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?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43.4783%</a:t>
                      </a:r>
                      <a:endParaRPr lang="zh-TW" altLang="en-US" sz="18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241581" y="5805264"/>
            <a:ext cx="8434875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Blip>
                <a:blip r:embed="rId3"/>
              </a:buBlip>
            </a:pPr>
            <a:r>
              <a:rPr lang="zh-TW" altLang="en-US" b="1" dirty="0" smtClean="0">
                <a:solidFill>
                  <a:schemeClr val="tx2"/>
                </a:solidFill>
              </a:rPr>
              <a:t>以上各校的財金所指的是只有</a:t>
            </a:r>
            <a:r>
              <a:rPr lang="en-US" altLang="zh-TW" b="1" dirty="0" smtClean="0">
                <a:solidFill>
                  <a:schemeClr val="tx2"/>
                </a:solidFill>
              </a:rPr>
              <a:t>”</a:t>
            </a:r>
            <a:r>
              <a:rPr lang="zh-TW" altLang="en-US" b="1" dirty="0" smtClean="0">
                <a:solidFill>
                  <a:schemeClr val="tx2"/>
                </a:solidFill>
              </a:rPr>
              <a:t>財務金融</a:t>
            </a:r>
            <a:r>
              <a:rPr lang="en-US" altLang="zh-TW" b="1" dirty="0" smtClean="0">
                <a:solidFill>
                  <a:schemeClr val="tx2"/>
                </a:solidFill>
              </a:rPr>
              <a:t>”</a:t>
            </a:r>
            <a:r>
              <a:rPr lang="zh-TW" altLang="en-US" b="1" dirty="0" smtClean="0">
                <a:solidFill>
                  <a:schemeClr val="tx2"/>
                </a:solidFill>
              </a:rPr>
              <a:t>組或</a:t>
            </a:r>
            <a:r>
              <a:rPr lang="en-US" altLang="zh-TW" b="1" dirty="0" smtClean="0">
                <a:solidFill>
                  <a:schemeClr val="tx2"/>
                </a:solidFill>
              </a:rPr>
              <a:t>”</a:t>
            </a:r>
            <a:r>
              <a:rPr lang="zh-TW" altLang="en-US" b="1" dirty="0" smtClean="0">
                <a:solidFill>
                  <a:schemeClr val="tx2"/>
                </a:solidFill>
              </a:rPr>
              <a:t>財管</a:t>
            </a:r>
            <a:r>
              <a:rPr lang="en-US" altLang="zh-TW" b="1" dirty="0" smtClean="0">
                <a:solidFill>
                  <a:schemeClr val="tx2"/>
                </a:solidFill>
              </a:rPr>
              <a:t>”</a:t>
            </a:r>
            <a:r>
              <a:rPr lang="zh-TW" altLang="en-US" b="1" dirty="0" smtClean="0">
                <a:solidFill>
                  <a:schemeClr val="tx2"/>
                </a:solidFill>
              </a:rPr>
              <a:t>組為主，未計算財工組！！</a:t>
            </a:r>
            <a:endParaRPr lang="zh-TW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0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21899" tIns="60949" rIns="121899" bIns="60949" rtlCol="0" anchor="ctr">
            <a:norm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二、考試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800" b="1" dirty="0"/>
              <a:t>適合對象</a:t>
            </a:r>
            <a:r>
              <a:rPr lang="zh-TW" altLang="en-US" sz="2800" b="1" dirty="0" smtClean="0"/>
              <a:t>：想考取研究所，但在校成績不理想者。</a:t>
            </a:r>
            <a:endParaRPr lang="en-US" altLang="zh-TW" sz="2800" b="1" dirty="0" smtClean="0"/>
          </a:p>
          <a:p>
            <a:endParaRPr lang="en-US" altLang="zh-TW" sz="2800" b="1" dirty="0"/>
          </a:p>
          <a:p>
            <a:r>
              <a:rPr lang="zh-TW" altLang="en-US" sz="2800" b="1" dirty="0"/>
              <a:t>甄試方式</a:t>
            </a:r>
            <a:r>
              <a:rPr lang="zh-TW" altLang="en-US" sz="2800" b="1" dirty="0" smtClean="0"/>
              <a:t>：直接進行筆試，通過後再進行第二階段面試。</a:t>
            </a:r>
            <a:endParaRPr lang="en-US" altLang="zh-TW" sz="2800" b="1" dirty="0" smtClean="0"/>
          </a:p>
          <a:p>
            <a:endParaRPr lang="en-US" altLang="zh-TW" sz="2800" b="1" dirty="0"/>
          </a:p>
          <a:p>
            <a:r>
              <a:rPr lang="zh-TW" altLang="en-US" sz="2800" b="1" dirty="0"/>
              <a:t>舉行時間：約於</a:t>
            </a:r>
            <a:r>
              <a:rPr lang="zh-TW" altLang="en-US" sz="2800" b="1" dirty="0" smtClean="0"/>
              <a:t>每年</a:t>
            </a:r>
            <a:r>
              <a:rPr lang="en-US" altLang="zh-TW" sz="2800" b="1" dirty="0" smtClean="0"/>
              <a:t>11</a:t>
            </a:r>
            <a:r>
              <a:rPr lang="zh-TW" altLang="en-US" sz="2800" b="1" dirty="0" smtClean="0"/>
              <a:t>至</a:t>
            </a:r>
            <a:r>
              <a:rPr lang="en-US" altLang="zh-TW" sz="2800" b="1" dirty="0" smtClean="0"/>
              <a:t>12</a:t>
            </a:r>
            <a:r>
              <a:rPr lang="zh-TW" altLang="en-US" sz="2800" b="1" dirty="0" smtClean="0"/>
              <a:t>月開始報名，</a:t>
            </a:r>
            <a:r>
              <a:rPr lang="en-US" altLang="zh-TW" sz="2800" b="1" dirty="0" smtClean="0"/>
              <a:t>2</a:t>
            </a:r>
            <a:r>
              <a:rPr lang="zh-TW" altLang="en-US" sz="2800" b="1" dirty="0" smtClean="0"/>
              <a:t>月至</a:t>
            </a:r>
            <a:r>
              <a:rPr lang="en-US" altLang="zh-TW" sz="2800" b="1" dirty="0" smtClean="0"/>
              <a:t>3</a:t>
            </a:r>
            <a:r>
              <a:rPr lang="zh-TW" altLang="en-US" sz="2800" b="1" dirty="0" smtClean="0"/>
              <a:t>月</a:t>
            </a:r>
            <a:r>
              <a:rPr lang="zh-TW" altLang="en-US" sz="2800" b="1" dirty="0"/>
              <a:t>間</a:t>
            </a:r>
            <a:r>
              <a:rPr lang="zh-TW" altLang="en-US" sz="2800" b="1" dirty="0" smtClean="0"/>
              <a:t>舉行考試，</a:t>
            </a:r>
            <a:r>
              <a:rPr lang="en-US" altLang="zh-TW" sz="2800" b="1" dirty="0" smtClean="0"/>
              <a:t>3</a:t>
            </a:r>
            <a:r>
              <a:rPr lang="zh-TW" altLang="en-US" sz="2800" b="1" dirty="0" smtClean="0"/>
              <a:t>至</a:t>
            </a:r>
            <a:r>
              <a:rPr lang="en-US" altLang="zh-TW" sz="2800" b="1" dirty="0" smtClean="0"/>
              <a:t>4</a:t>
            </a:r>
            <a:r>
              <a:rPr lang="zh-TW" altLang="en-US" sz="2800" b="1" dirty="0" smtClean="0"/>
              <a:t>月進行第二階段面試。</a:t>
            </a:r>
            <a:endParaRPr lang="en-US" altLang="zh-TW" sz="2800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60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21899" tIns="60949" rIns="121899" bIns="60949" rtlCol="0" anchor="ctr">
            <a:norm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二、考試入學 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政大財管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79712" y="4869160"/>
            <a:ext cx="4896544" cy="12241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solidFill>
                <a:srgbClr val="374C81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11560" y="1052736"/>
            <a:ext cx="7887411" cy="5662251"/>
            <a:chOff x="860985" y="1412776"/>
            <a:chExt cx="7637986" cy="5302211"/>
          </a:xfrm>
        </p:grpSpPr>
        <p:pic>
          <p:nvPicPr>
            <p:cNvPr id="4" name="圖片 3" descr="政大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32" t="19841" r="8509" b="8096"/>
            <a:stretch/>
          </p:blipFill>
          <p:spPr>
            <a:xfrm>
              <a:off x="860985" y="1412776"/>
              <a:ext cx="7637986" cy="530221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矩形 6"/>
            <p:cNvSpPr/>
            <p:nvPr/>
          </p:nvSpPr>
          <p:spPr>
            <a:xfrm>
              <a:off x="2325333" y="4725144"/>
              <a:ext cx="3695736" cy="10081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FF0000"/>
                  </a:solidFill>
                </a:ln>
                <a:solidFill>
                  <a:srgbClr val="374C8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21899" tIns="60949" rIns="121899" bIns="60949" rtlCol="0" anchor="ctr">
            <a:norm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二、考試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入學 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中央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財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金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467544" y="1196752"/>
            <a:ext cx="8280920" cy="5544615"/>
            <a:chOff x="755576" y="1435662"/>
            <a:chExt cx="7657020" cy="5305705"/>
          </a:xfrm>
        </p:grpSpPr>
        <p:pic>
          <p:nvPicPr>
            <p:cNvPr id="11" name="圖片 10" descr="中央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62" t="19842" r="8633" b="24127"/>
            <a:stretch/>
          </p:blipFill>
          <p:spPr>
            <a:xfrm>
              <a:off x="755576" y="1435662"/>
              <a:ext cx="7657020" cy="530570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矩形 11"/>
            <p:cNvSpPr/>
            <p:nvPr/>
          </p:nvSpPr>
          <p:spPr>
            <a:xfrm>
              <a:off x="3552053" y="2420888"/>
              <a:ext cx="1464821" cy="20162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FF0000"/>
                  </a:solidFill>
                </a:ln>
                <a:solidFill>
                  <a:srgbClr val="374C8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552053" y="4585253"/>
              <a:ext cx="1464821" cy="20162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FF0000"/>
                  </a:solidFill>
                </a:ln>
                <a:solidFill>
                  <a:srgbClr val="374C8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6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21899" tIns="60949" rIns="121899" bIns="60949" rtlCol="0" anchor="ctr">
            <a:norm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二、考試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入學 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中山財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251520" y="1196752"/>
            <a:ext cx="8640960" cy="5400600"/>
            <a:chOff x="611560" y="1601823"/>
            <a:chExt cx="8003069" cy="4752528"/>
          </a:xfrm>
        </p:grpSpPr>
        <p:pic>
          <p:nvPicPr>
            <p:cNvPr id="5" name="圖片 4" descr="中山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0" t="22222" r="7151" b="29648"/>
            <a:stretch/>
          </p:blipFill>
          <p:spPr>
            <a:xfrm>
              <a:off x="611560" y="1601823"/>
              <a:ext cx="8003069" cy="475252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矩形 7"/>
            <p:cNvSpPr/>
            <p:nvPr/>
          </p:nvSpPr>
          <p:spPr>
            <a:xfrm>
              <a:off x="1619672" y="3861049"/>
              <a:ext cx="1440160" cy="11521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FF0000"/>
                  </a:solidFill>
                </a:ln>
                <a:solidFill>
                  <a:srgbClr val="374C8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67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21899" tIns="60949" rIns="121899" bIns="60949" rtlCol="0" anchor="ctr">
            <a:norm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二、考試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入學 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中正財金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67544" y="1124745"/>
            <a:ext cx="8208912" cy="5544615"/>
            <a:chOff x="892358" y="1359633"/>
            <a:chExt cx="7424058" cy="5453743"/>
          </a:xfrm>
        </p:grpSpPr>
        <p:pic>
          <p:nvPicPr>
            <p:cNvPr id="3" name="圖片 2" descr="中正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6" t="13016" r="7027" b="7460"/>
            <a:stretch/>
          </p:blipFill>
          <p:spPr>
            <a:xfrm>
              <a:off x="892358" y="1359633"/>
              <a:ext cx="7424058" cy="54537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矩形 7"/>
            <p:cNvSpPr/>
            <p:nvPr/>
          </p:nvSpPr>
          <p:spPr>
            <a:xfrm>
              <a:off x="1763688" y="4365105"/>
              <a:ext cx="1224136" cy="10081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FF0000"/>
                  </a:solidFill>
                </a:ln>
                <a:solidFill>
                  <a:srgbClr val="374C8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9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6868"/>
            <a:ext cx="7620000" cy="1397000"/>
          </a:xfrm>
        </p:spPr>
        <p:txBody>
          <a:bodyPr vert="horz" lIns="121899" tIns="60949" rIns="121899" bIns="60949" rtlCol="0" anchor="ctr">
            <a:norm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二、考試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入學 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東華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財金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63355" y="1124744"/>
            <a:ext cx="8357117" cy="5616624"/>
            <a:chOff x="606202" y="1407710"/>
            <a:chExt cx="8213101" cy="5221459"/>
          </a:xfrm>
        </p:grpSpPr>
        <p:pic>
          <p:nvPicPr>
            <p:cNvPr id="4" name="圖片 3" descr="www.exam.ndhu.edu.tw/files/102Ex/102mas/102mas_reg_mas1.pdf - Google Chrome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" t="9426" r="8508" b="35812"/>
            <a:stretch/>
          </p:blipFill>
          <p:spPr>
            <a:xfrm>
              <a:off x="606202" y="1407710"/>
              <a:ext cx="8213101" cy="522145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1763688" y="4725144"/>
              <a:ext cx="1368152" cy="10081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FF0000"/>
                  </a:solidFill>
                </a:ln>
                <a:solidFill>
                  <a:srgbClr val="374C8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2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21899" tIns="60949" rIns="121899" bIns="60949" rtlCol="0" anchor="ctr">
            <a:norm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考試入學  準備科目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經濟</a:t>
            </a:r>
            <a:r>
              <a:rPr lang="zh-TW" altLang="en-US" b="1" dirty="0" smtClean="0">
                <a:sym typeface="Wingdings" pitchFamily="2" charset="2"/>
              </a:rPr>
              <a:t>：經濟學原理</a:t>
            </a:r>
            <a:r>
              <a:rPr lang="en-US" altLang="zh-TW" b="1" dirty="0" smtClean="0">
                <a:sym typeface="Wingdings" pitchFamily="2" charset="2"/>
              </a:rPr>
              <a:t>(</a:t>
            </a:r>
            <a:r>
              <a:rPr lang="zh-TW" altLang="en-US" b="1" dirty="0" smtClean="0">
                <a:sym typeface="Wingdings" pitchFamily="2" charset="2"/>
              </a:rPr>
              <a:t>個體、總體篇</a:t>
            </a:r>
            <a:r>
              <a:rPr lang="en-US" altLang="zh-TW" b="1" dirty="0" smtClean="0">
                <a:sym typeface="Wingdings" pitchFamily="2" charset="2"/>
              </a:rPr>
              <a:t>)+</a:t>
            </a:r>
            <a:r>
              <a:rPr lang="zh-TW" altLang="en-US" b="1" dirty="0" smtClean="0">
                <a:sym typeface="Wingdings" pitchFamily="2" charset="2"/>
              </a:rPr>
              <a:t>個體經濟學</a:t>
            </a:r>
            <a:r>
              <a:rPr lang="en-US" altLang="zh-TW" b="1" dirty="0" smtClean="0">
                <a:sym typeface="Wingdings" pitchFamily="2" charset="2"/>
              </a:rPr>
              <a:t>+</a:t>
            </a:r>
            <a:r>
              <a:rPr lang="zh-TW" altLang="en-US" b="1" dirty="0" smtClean="0">
                <a:sym typeface="Wingdings" pitchFamily="2" charset="2"/>
              </a:rPr>
              <a:t>總體經濟學</a:t>
            </a:r>
            <a:endParaRPr lang="en-US" altLang="zh-TW" b="1" dirty="0">
              <a:sym typeface="Wingdings" pitchFamily="2" charset="2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統計</a:t>
            </a:r>
            <a:r>
              <a:rPr lang="zh-TW" altLang="en-US" b="1" dirty="0" smtClean="0"/>
              <a:t>： 統計學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數理統計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依各校</a:t>
            </a:r>
            <a:r>
              <a:rPr lang="en-US" altLang="zh-TW" b="1" dirty="0" smtClean="0"/>
              <a:t>)+</a:t>
            </a:r>
            <a:r>
              <a:rPr lang="zh-TW" altLang="en-US" b="1" dirty="0"/>
              <a:t>計</a:t>
            </a:r>
            <a:r>
              <a:rPr lang="zh-TW" altLang="en-US" b="1" dirty="0" smtClean="0"/>
              <a:t>量經濟學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依</a:t>
            </a:r>
            <a:r>
              <a:rPr lang="zh-TW" altLang="en-US" b="1" dirty="0"/>
              <a:t>各</a:t>
            </a:r>
            <a:r>
              <a:rPr lang="zh-TW" altLang="en-US" b="1" dirty="0" smtClean="0"/>
              <a:t>校</a:t>
            </a:r>
            <a:r>
              <a:rPr lang="en-US" altLang="zh-TW" b="1" dirty="0" smtClean="0"/>
              <a:t>)</a:t>
            </a: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財務管理</a:t>
            </a:r>
            <a:r>
              <a:rPr lang="zh-TW" altLang="en-US" b="1" dirty="0" smtClean="0"/>
              <a:t>：財務管理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中級財務管理</a:t>
            </a:r>
            <a:endParaRPr lang="en-US" altLang="zh-TW" b="1" dirty="0" smtClean="0"/>
          </a:p>
          <a:p>
            <a:pPr marL="0" indent="0">
              <a:buNone/>
            </a:pPr>
            <a:endParaRPr lang="en-US" altLang="zh-TW" b="1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134093"/>
              </p:ext>
            </p:extLst>
          </p:nvPr>
        </p:nvGraphicFramePr>
        <p:xfrm>
          <a:off x="-4" y="4023943"/>
          <a:ext cx="9144003" cy="2213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047"/>
                <a:gridCol w="721413"/>
                <a:gridCol w="721413"/>
                <a:gridCol w="721413"/>
                <a:gridCol w="721413"/>
                <a:gridCol w="721413"/>
                <a:gridCol w="721413"/>
                <a:gridCol w="721413"/>
                <a:gridCol w="721413"/>
                <a:gridCol w="721413"/>
                <a:gridCol w="721413"/>
                <a:gridCol w="721413"/>
                <a:gridCol w="721413"/>
              </a:tblGrid>
              <a:tr h="750329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學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校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台大財</a:t>
                      </a:r>
                      <a:r>
                        <a:rPr lang="zh-TW" altLang="en-US" sz="1800" dirty="0" smtClean="0"/>
                        <a:t>金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政大財</a:t>
                      </a:r>
                      <a:r>
                        <a:rPr lang="zh-TW" altLang="en-US" sz="1800" dirty="0" smtClean="0"/>
                        <a:t>管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政大金融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清大計財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交大財金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成大財金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中央財金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中山財管</a:t>
                      </a:r>
                      <a:endParaRPr lang="zh-TW" altLang="en-US" sz="1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中正財金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中興財金</a:t>
                      </a:r>
                      <a:endParaRPr lang="zh-TW" altLang="en-US" sz="1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北大合金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東華財金</a:t>
                      </a:r>
                      <a:endParaRPr lang="zh-TW" altLang="en-US" sz="1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385909">
                <a:tc>
                  <a:txBody>
                    <a:bodyPr/>
                    <a:lstStyle/>
                    <a:p>
                      <a:r>
                        <a:rPr lang="zh-TW" altLang="en-US" sz="1800" b="1" dirty="0" smtClean="0"/>
                        <a:t>考</a:t>
                      </a:r>
                      <a:endParaRPr lang="en-US" altLang="zh-TW" sz="1800" b="1" dirty="0" smtClean="0"/>
                    </a:p>
                    <a:p>
                      <a:r>
                        <a:rPr lang="zh-TW" altLang="en-US" sz="1800" b="1" dirty="0" smtClean="0"/>
                        <a:t>試</a:t>
                      </a:r>
                      <a:endParaRPr lang="en-US" altLang="zh-TW" sz="1800" b="1" dirty="0" smtClean="0"/>
                    </a:p>
                    <a:p>
                      <a:r>
                        <a:rPr lang="zh-TW" altLang="en-US" sz="1800" b="1" dirty="0" smtClean="0"/>
                        <a:t>科</a:t>
                      </a:r>
                      <a:endParaRPr lang="en-US" altLang="zh-TW" sz="1800" b="1" dirty="0" smtClean="0"/>
                    </a:p>
                    <a:p>
                      <a:r>
                        <a:rPr lang="zh-TW" altLang="en-US" sz="1800" b="1" dirty="0" smtClean="0"/>
                        <a:t>目</a:t>
                      </a:r>
                      <a:endParaRPr lang="zh-TW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/>
                        <a:t>經統財</a:t>
                      </a:r>
                      <a:r>
                        <a:rPr lang="en-US" altLang="zh-TW" sz="1800" b="1" dirty="0" smtClean="0"/>
                        <a:t>+</a:t>
                      </a:r>
                      <a:r>
                        <a:rPr lang="zh-TW" altLang="en-US" sz="1800" b="1" dirty="0" smtClean="0"/>
                        <a:t>英文</a:t>
                      </a:r>
                      <a:endParaRPr lang="zh-TW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/>
                        <a:t>財</a:t>
                      </a:r>
                      <a:r>
                        <a:rPr lang="en-US" altLang="zh-TW" sz="1800" b="1" dirty="0" smtClean="0"/>
                        <a:t>+</a:t>
                      </a:r>
                      <a:r>
                        <a:rPr lang="zh-TW" altLang="en-US" sz="1800" b="1" dirty="0" smtClean="0"/>
                        <a:t>統</a:t>
                      </a:r>
                      <a:r>
                        <a:rPr lang="en-US" altLang="zh-TW" sz="1800" b="1" dirty="0" smtClean="0"/>
                        <a:t>or</a:t>
                      </a:r>
                      <a:r>
                        <a:rPr lang="zh-TW" altLang="en-US" sz="1800" b="1" dirty="0" smtClean="0"/>
                        <a:t>微</a:t>
                      </a:r>
                      <a:endParaRPr lang="zh-TW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/>
                        <a:t>經統財</a:t>
                      </a:r>
                      <a:endParaRPr lang="zh-TW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/>
                        <a:t>經統財</a:t>
                      </a:r>
                      <a:r>
                        <a:rPr lang="en-US" altLang="zh-TW" sz="1800" b="1" dirty="0" smtClean="0"/>
                        <a:t>(</a:t>
                      </a:r>
                      <a:r>
                        <a:rPr lang="en-US" altLang="zh-TW" sz="1800" b="1" dirty="0" smtClean="0"/>
                        <a:t>3</a:t>
                      </a:r>
                      <a:r>
                        <a:rPr lang="zh-TW" altLang="en-US" sz="1800" b="1" dirty="0" smtClean="0"/>
                        <a:t>選</a:t>
                      </a:r>
                      <a:r>
                        <a:rPr lang="en-US" altLang="zh-TW" sz="1800" b="1" dirty="0" smtClean="0"/>
                        <a:t>2</a:t>
                      </a:r>
                      <a:r>
                        <a:rPr lang="en-US" altLang="zh-TW" sz="1800" b="1" dirty="0" smtClean="0"/>
                        <a:t>)+</a:t>
                      </a:r>
                      <a:r>
                        <a:rPr lang="zh-TW" altLang="en-US" sz="1800" b="1" dirty="0" smtClean="0"/>
                        <a:t>英文</a:t>
                      </a:r>
                      <a:endParaRPr lang="zh-TW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/>
                        <a:t>統</a:t>
                      </a:r>
                      <a:r>
                        <a:rPr lang="en-US" altLang="zh-TW" sz="1800" b="1" dirty="0" smtClean="0"/>
                        <a:t>+</a:t>
                      </a:r>
                      <a:r>
                        <a:rPr lang="zh-TW" altLang="en-US" sz="1800" b="1" dirty="0" smtClean="0"/>
                        <a:t>經</a:t>
                      </a:r>
                      <a:r>
                        <a:rPr lang="en-US" altLang="zh-TW" sz="1800" b="1" dirty="0" smtClean="0"/>
                        <a:t>or</a:t>
                      </a:r>
                      <a:r>
                        <a:rPr lang="zh-TW" altLang="en-US" sz="1800" b="1" dirty="0" smtClean="0"/>
                        <a:t>財</a:t>
                      </a:r>
                      <a:endParaRPr lang="zh-TW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/>
                        <a:t>經統財</a:t>
                      </a:r>
                      <a:r>
                        <a:rPr lang="en-US" altLang="zh-TW" sz="1800" b="1" dirty="0" smtClean="0"/>
                        <a:t>+</a:t>
                      </a:r>
                      <a:r>
                        <a:rPr lang="zh-TW" altLang="en-US" sz="1800" b="1" dirty="0" smtClean="0"/>
                        <a:t>英文</a:t>
                      </a:r>
                      <a:endParaRPr lang="zh-TW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/>
                        <a:t>經統財</a:t>
                      </a:r>
                      <a:endParaRPr lang="zh-TW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/>
                        <a:t>經統財</a:t>
                      </a:r>
                      <a:endParaRPr lang="zh-TW" altLang="en-US" sz="18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/>
                        <a:t>經統財</a:t>
                      </a:r>
                      <a:endParaRPr lang="zh-TW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/>
                        <a:t>經統</a:t>
                      </a:r>
                      <a:endParaRPr lang="zh-TW" altLang="en-US" sz="18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/>
                        <a:t>統</a:t>
                      </a:r>
                      <a:r>
                        <a:rPr lang="en-US" altLang="zh-TW" sz="1800" b="1" dirty="0" smtClean="0"/>
                        <a:t>+</a:t>
                      </a:r>
                      <a:r>
                        <a:rPr lang="zh-TW" altLang="en-US" sz="1800" b="1" dirty="0" smtClean="0"/>
                        <a:t>經</a:t>
                      </a:r>
                      <a:r>
                        <a:rPr lang="en-US" altLang="zh-TW" sz="1800" b="1" dirty="0" smtClean="0"/>
                        <a:t>or</a:t>
                      </a:r>
                      <a:r>
                        <a:rPr lang="zh-TW" altLang="en-US" sz="1800" b="1" dirty="0" smtClean="0"/>
                        <a:t>財</a:t>
                      </a:r>
                      <a:endParaRPr lang="zh-TW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/>
                        <a:t>統財</a:t>
                      </a:r>
                      <a:endParaRPr lang="zh-TW" altLang="en-US" sz="18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07504" y="6239369"/>
            <a:ext cx="892899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Blip>
                <a:blip r:embed="rId2"/>
              </a:buBlip>
            </a:pPr>
            <a:r>
              <a:rPr lang="zh-TW" altLang="en-US" b="1" dirty="0">
                <a:solidFill>
                  <a:schemeClr val="tx2"/>
                </a:solidFill>
              </a:rPr>
              <a:t>若要報考財</a:t>
            </a:r>
            <a:r>
              <a:rPr lang="zh-TW" altLang="en-US" b="1" dirty="0" smtClean="0">
                <a:solidFill>
                  <a:schemeClr val="tx2"/>
                </a:solidFill>
              </a:rPr>
              <a:t>工組</a:t>
            </a:r>
            <a:r>
              <a:rPr lang="en-US" altLang="zh-TW" b="1" dirty="0" smtClean="0">
                <a:solidFill>
                  <a:schemeClr val="tx2"/>
                </a:solidFill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</a:rPr>
              <a:t>如台大財金乙組</a:t>
            </a:r>
            <a:r>
              <a:rPr lang="en-US" altLang="zh-TW" b="1" dirty="0" smtClean="0">
                <a:solidFill>
                  <a:schemeClr val="tx2"/>
                </a:solidFill>
              </a:rPr>
              <a:t>-</a:t>
            </a:r>
            <a:r>
              <a:rPr lang="zh-TW" altLang="en-US" b="1" dirty="0" smtClean="0">
                <a:solidFill>
                  <a:schemeClr val="tx2"/>
                </a:solidFill>
              </a:rPr>
              <a:t>財工、政大金融財工組、清大計財財工組、交大財金甲組</a:t>
            </a:r>
            <a:r>
              <a:rPr lang="en-US" altLang="zh-TW" b="1" dirty="0" smtClean="0">
                <a:solidFill>
                  <a:schemeClr val="tx2"/>
                </a:solidFill>
              </a:rPr>
              <a:t>-</a:t>
            </a:r>
            <a:r>
              <a:rPr lang="zh-TW" altLang="en-US" b="1" dirty="0" smtClean="0">
                <a:solidFill>
                  <a:schemeClr val="tx2"/>
                </a:solidFill>
              </a:rPr>
              <a:t>財工</a:t>
            </a:r>
            <a:r>
              <a:rPr lang="en-US" altLang="zh-TW" b="1" dirty="0" smtClean="0">
                <a:solidFill>
                  <a:schemeClr val="tx2"/>
                </a:solidFill>
              </a:rPr>
              <a:t>)</a:t>
            </a:r>
            <a:r>
              <a:rPr lang="zh-TW" altLang="en-US" b="1" dirty="0" smtClean="0">
                <a:solidFill>
                  <a:schemeClr val="tx2"/>
                </a:solidFill>
              </a:rPr>
              <a:t>，報考科目可能有些許不同喔！！</a:t>
            </a:r>
            <a:endParaRPr lang="zh-TW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21899" tIns="60949" rIns="121899" bIns="60949" rtlCol="0" anchor="ctr">
            <a:norm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考試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入學 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年錄取率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446260"/>
              </p:ext>
            </p:extLst>
          </p:nvPr>
        </p:nvGraphicFramePr>
        <p:xfrm>
          <a:off x="323528" y="1484784"/>
          <a:ext cx="8568950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672"/>
                <a:gridCol w="1283713"/>
                <a:gridCol w="1283713"/>
                <a:gridCol w="1283713"/>
                <a:gridCol w="1283713"/>
                <a:gridCol w="1283713"/>
                <a:gridCol w="1283713"/>
              </a:tblGrid>
              <a:tr h="7527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學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校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台大財金</a:t>
                      </a:r>
                      <a:endParaRPr lang="en-US" altLang="zh-TW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政大財管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政大金融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清大計財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交大財金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成大財金</a:t>
                      </a:r>
                      <a:endParaRPr lang="zh-TW" altLang="en-US" sz="1800" dirty="0"/>
                    </a:p>
                  </a:txBody>
                  <a:tcPr anchor="ctr"/>
                </a:tc>
              </a:tr>
              <a:tr h="12635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錄</a:t>
                      </a:r>
                      <a:endParaRPr lang="en-US" altLang="zh-TW" sz="1800" b="1" dirty="0" smtClean="0"/>
                    </a:p>
                    <a:p>
                      <a:pPr algn="ctr"/>
                      <a:r>
                        <a:rPr lang="zh-TW" altLang="en-US" sz="1800" b="1" dirty="0" smtClean="0"/>
                        <a:t>取</a:t>
                      </a:r>
                      <a:endParaRPr lang="en-US" altLang="zh-TW" sz="1800" b="1" dirty="0" smtClean="0"/>
                    </a:p>
                    <a:p>
                      <a:pPr algn="ctr"/>
                      <a:r>
                        <a:rPr lang="zh-TW" altLang="en-US" sz="1800" b="1" dirty="0" smtClean="0"/>
                        <a:t>率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4.0698%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3.9095%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4.0816%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1.1080%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11.8056%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2.8283%</a:t>
                      </a:r>
                      <a:endParaRPr lang="zh-TW" altLang="en-US" sz="18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927022"/>
              </p:ext>
            </p:extLst>
          </p:nvPr>
        </p:nvGraphicFramePr>
        <p:xfrm>
          <a:off x="323528" y="3717032"/>
          <a:ext cx="856895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672"/>
                <a:gridCol w="1283713"/>
                <a:gridCol w="1283713"/>
                <a:gridCol w="1283713"/>
                <a:gridCol w="1283713"/>
                <a:gridCol w="1283713"/>
                <a:gridCol w="1283713"/>
              </a:tblGrid>
              <a:tr h="6828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學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校</a:t>
                      </a:r>
                      <a:endParaRPr lang="en-US" altLang="zh-TW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中央財金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中山財管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中正財金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中興財金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北大金融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東華財金</a:t>
                      </a:r>
                      <a:endParaRPr lang="zh-TW" altLang="en-US" sz="1800" dirty="0"/>
                    </a:p>
                  </a:txBody>
                  <a:tcPr anchor="ctr"/>
                </a:tc>
              </a:tr>
              <a:tr h="12613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錄</a:t>
                      </a:r>
                      <a:endParaRPr lang="en-US" altLang="zh-TW" sz="1800" b="1" dirty="0" smtClean="0"/>
                    </a:p>
                    <a:p>
                      <a:pPr algn="ctr"/>
                      <a:r>
                        <a:rPr lang="zh-TW" altLang="en-US" sz="1800" b="1" dirty="0" smtClean="0"/>
                        <a:t>取</a:t>
                      </a:r>
                      <a:endParaRPr lang="en-US" altLang="zh-TW" sz="1800" b="1" dirty="0" smtClean="0"/>
                    </a:p>
                    <a:p>
                      <a:pPr algn="ctr"/>
                      <a:r>
                        <a:rPr lang="zh-TW" altLang="en-US" sz="1800" b="1" dirty="0" smtClean="0"/>
                        <a:t>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3.6212%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3.1963%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6.3492%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2.3121%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2.9740%</a:t>
                      </a:r>
                      <a:endParaRPr lang="zh-TW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/>
                        <a:t>15.7143%</a:t>
                      </a:r>
                      <a:endParaRPr lang="zh-TW" altLang="en-US" sz="18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241581" y="5805264"/>
            <a:ext cx="8434875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Blip>
                <a:blip r:embed="rId3"/>
              </a:buBlip>
            </a:pPr>
            <a:r>
              <a:rPr lang="zh-TW" altLang="en-US" b="1" dirty="0" smtClean="0">
                <a:solidFill>
                  <a:schemeClr val="tx2"/>
                </a:solidFill>
              </a:rPr>
              <a:t>以上各校的財金所指的是只有</a:t>
            </a:r>
            <a:r>
              <a:rPr lang="en-US" altLang="zh-TW" b="1" dirty="0" smtClean="0">
                <a:solidFill>
                  <a:schemeClr val="tx2"/>
                </a:solidFill>
              </a:rPr>
              <a:t>”</a:t>
            </a:r>
            <a:r>
              <a:rPr lang="zh-TW" altLang="en-US" b="1" dirty="0" smtClean="0">
                <a:solidFill>
                  <a:schemeClr val="tx2"/>
                </a:solidFill>
              </a:rPr>
              <a:t>財務金融</a:t>
            </a:r>
            <a:r>
              <a:rPr lang="en-US" altLang="zh-TW" b="1" dirty="0" smtClean="0">
                <a:solidFill>
                  <a:schemeClr val="tx2"/>
                </a:solidFill>
              </a:rPr>
              <a:t>”</a:t>
            </a:r>
            <a:r>
              <a:rPr lang="zh-TW" altLang="en-US" b="1" dirty="0" smtClean="0">
                <a:solidFill>
                  <a:schemeClr val="tx2"/>
                </a:solidFill>
              </a:rPr>
              <a:t>組或</a:t>
            </a:r>
            <a:r>
              <a:rPr lang="en-US" altLang="zh-TW" b="1" dirty="0" smtClean="0">
                <a:solidFill>
                  <a:schemeClr val="tx2"/>
                </a:solidFill>
              </a:rPr>
              <a:t>”</a:t>
            </a:r>
            <a:r>
              <a:rPr lang="zh-TW" altLang="en-US" b="1" dirty="0" smtClean="0">
                <a:solidFill>
                  <a:schemeClr val="tx2"/>
                </a:solidFill>
              </a:rPr>
              <a:t>財管</a:t>
            </a:r>
            <a:r>
              <a:rPr lang="en-US" altLang="zh-TW" b="1" dirty="0" smtClean="0">
                <a:solidFill>
                  <a:schemeClr val="tx2"/>
                </a:solidFill>
              </a:rPr>
              <a:t>”</a:t>
            </a:r>
            <a:r>
              <a:rPr lang="zh-TW" altLang="en-US" b="1" dirty="0" smtClean="0">
                <a:solidFill>
                  <a:schemeClr val="tx2"/>
                </a:solidFill>
              </a:rPr>
              <a:t>組為主，未計算財工組！！</a:t>
            </a:r>
            <a:endParaRPr lang="zh-TW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09600" y="3068960"/>
            <a:ext cx="5257800" cy="1930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學長姐分享時間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5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研究所的招生入學管道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188381"/>
              </p:ext>
            </p:extLst>
          </p:nvPr>
        </p:nvGraphicFramePr>
        <p:xfrm>
          <a:off x="251520" y="1412776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25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陳怡寧  學姊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分享 </a:t>
            </a:r>
            <a:endParaRPr lang="en-US" altLang="zh-TW" dirty="0" smtClean="0"/>
          </a:p>
          <a:p>
            <a:r>
              <a:rPr lang="zh-TW" altLang="en-US" dirty="0" smtClean="0"/>
              <a:t>國立</a:t>
            </a:r>
            <a:r>
              <a:rPr lang="zh-TW" altLang="en-US" dirty="0"/>
              <a:t>成功</a:t>
            </a:r>
            <a:r>
              <a:rPr lang="zh-TW" altLang="en-US" dirty="0" smtClean="0"/>
              <a:t>大學  國際</a:t>
            </a:r>
            <a:r>
              <a:rPr lang="zh-TW" altLang="en-US" dirty="0"/>
              <a:t>企業學系</a:t>
            </a:r>
            <a:r>
              <a:rPr lang="zh-TW" altLang="en-US" dirty="0" smtClean="0"/>
              <a:t>碩士班</a:t>
            </a:r>
            <a:endParaRPr lang="en-US" altLang="zh-TW" dirty="0" smtClean="0"/>
          </a:p>
          <a:p>
            <a:r>
              <a:rPr lang="zh-TW" altLang="en-US" dirty="0" smtClean="0"/>
              <a:t>國立中山大學  財務管理學系碩士班</a:t>
            </a:r>
            <a:endParaRPr lang="en-US" altLang="zh-TW" dirty="0"/>
          </a:p>
          <a:p>
            <a:r>
              <a:rPr lang="zh-TW" altLang="en-US" dirty="0" smtClean="0"/>
              <a:t>國立</a:t>
            </a:r>
            <a:r>
              <a:rPr lang="zh-TW" altLang="en-US" dirty="0"/>
              <a:t>中興</a:t>
            </a:r>
            <a:r>
              <a:rPr lang="zh-TW" altLang="en-US" dirty="0" smtClean="0"/>
              <a:t>大學  財務</a:t>
            </a:r>
            <a:r>
              <a:rPr lang="zh-TW" altLang="en-US" dirty="0"/>
              <a:t>金融學系碩士</a:t>
            </a:r>
            <a:r>
              <a:rPr lang="zh-TW" altLang="en-US" dirty="0" smtClean="0"/>
              <a:t>班</a:t>
            </a:r>
            <a:endParaRPr lang="en-US" altLang="zh-TW" dirty="0" smtClean="0"/>
          </a:p>
          <a:p>
            <a:pPr marL="775253" indent="0">
              <a:buNone/>
            </a:pPr>
            <a:r>
              <a:rPr lang="zh-TW" altLang="en-US" dirty="0" smtClean="0"/>
              <a:t>    </a:t>
            </a:r>
            <a:endParaRPr lang="zh-TW" altLang="en-US" dirty="0"/>
          </a:p>
        </p:txBody>
      </p:sp>
      <p:sp>
        <p:nvSpPr>
          <p:cNvPr id="7" name="七角星形 6"/>
          <p:cNvSpPr/>
          <p:nvPr/>
        </p:nvSpPr>
        <p:spPr>
          <a:xfrm rot="718326">
            <a:off x="6300192" y="188640"/>
            <a:ext cx="2448272" cy="2232248"/>
          </a:xfrm>
          <a:prstGeom prst="star7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推甄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33056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97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蘇麗心 學姊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dirty="0">
                <a:solidFill>
                  <a:srgbClr val="374C81"/>
                </a:solidFill>
              </a:rPr>
              <a:t>分享</a:t>
            </a:r>
            <a:endParaRPr lang="en-US" altLang="zh-TW" dirty="0" smtClean="0">
              <a:solidFill>
                <a:srgbClr val="374C81"/>
              </a:solidFill>
            </a:endParaRPr>
          </a:p>
          <a:p>
            <a:pPr lvl="0"/>
            <a:r>
              <a:rPr lang="zh-TW" altLang="en-US" dirty="0" smtClean="0">
                <a:solidFill>
                  <a:srgbClr val="374C81"/>
                </a:solidFill>
              </a:rPr>
              <a:t>國立中正大學  財務金融學系碩士班</a:t>
            </a:r>
            <a:endParaRPr lang="en-US" altLang="zh-TW" dirty="0">
              <a:solidFill>
                <a:srgbClr val="374C81"/>
              </a:solidFill>
            </a:endParaRPr>
          </a:p>
          <a:p>
            <a:pPr lvl="0"/>
            <a:r>
              <a:rPr lang="zh-TW" altLang="en-US" dirty="0" smtClean="0">
                <a:solidFill>
                  <a:srgbClr val="374C81"/>
                </a:solidFill>
              </a:rPr>
              <a:t>國立台北大學  金融與合作經營學系碩士班</a:t>
            </a:r>
            <a:endParaRPr lang="en-US" altLang="zh-TW" dirty="0" smtClean="0">
              <a:solidFill>
                <a:srgbClr val="374C81"/>
              </a:solidFill>
            </a:endParaRPr>
          </a:p>
          <a:p>
            <a:pPr lvl="0"/>
            <a:endParaRPr lang="zh-TW" altLang="en-US" dirty="0">
              <a:solidFill>
                <a:srgbClr val="374C81"/>
              </a:solidFill>
            </a:endParaRPr>
          </a:p>
          <a:p>
            <a:endParaRPr lang="zh-TW" altLang="en-US" dirty="0"/>
          </a:p>
        </p:txBody>
      </p:sp>
      <p:sp>
        <p:nvSpPr>
          <p:cNvPr id="4" name="七角星形 3"/>
          <p:cNvSpPr/>
          <p:nvPr/>
        </p:nvSpPr>
        <p:spPr>
          <a:xfrm rot="718326">
            <a:off x="6300192" y="188640"/>
            <a:ext cx="2448272" cy="2232248"/>
          </a:xfrm>
          <a:prstGeom prst="star7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推甄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32855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025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王姿婷 學姊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分享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國立</a:t>
            </a:r>
            <a:r>
              <a:rPr lang="zh-TW" altLang="en-US" dirty="0"/>
              <a:t>台北大學  企業管理學系碩士</a:t>
            </a:r>
            <a:r>
              <a:rPr lang="zh-TW" altLang="en-US" dirty="0" smtClean="0"/>
              <a:t>班</a:t>
            </a:r>
            <a:endParaRPr lang="en-US" altLang="zh-TW" dirty="0" smtClean="0"/>
          </a:p>
          <a:p>
            <a:r>
              <a:rPr lang="zh-TW" altLang="en-US" dirty="0" smtClean="0"/>
              <a:t>國立台灣科技大學  財務金融學系碩士班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七角星形 3"/>
          <p:cNvSpPr/>
          <p:nvPr/>
        </p:nvSpPr>
        <p:spPr>
          <a:xfrm rot="718326">
            <a:off x="6300192" y="188640"/>
            <a:ext cx="2448272" cy="2232248"/>
          </a:xfrm>
          <a:prstGeom prst="star7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推甄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38061"/>
            <a:ext cx="4032448" cy="322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971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孫薇婷 學姊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分享</a:t>
            </a:r>
            <a:endParaRPr lang="en-US" altLang="zh-TW" dirty="0" smtClean="0"/>
          </a:p>
          <a:p>
            <a:r>
              <a:rPr lang="zh-TW" altLang="en-US" dirty="0" smtClean="0"/>
              <a:t>國立</a:t>
            </a:r>
            <a:r>
              <a:rPr lang="zh-TW" altLang="en-US" dirty="0"/>
              <a:t>東華大學  財務金融學系碩士班</a:t>
            </a:r>
          </a:p>
          <a:p>
            <a:endParaRPr lang="zh-TW" altLang="en-US" dirty="0"/>
          </a:p>
        </p:txBody>
      </p:sp>
      <p:sp>
        <p:nvSpPr>
          <p:cNvPr id="4" name="七角星形 3"/>
          <p:cNvSpPr/>
          <p:nvPr/>
        </p:nvSpPr>
        <p:spPr>
          <a:xfrm rot="718326">
            <a:off x="6300192" y="188640"/>
            <a:ext cx="2448272" cy="2232248"/>
          </a:xfrm>
          <a:prstGeom prst="star7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推甄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4811940" cy="359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47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葉乘墉  學長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zh-TW" altLang="en-US" dirty="0" smtClean="0"/>
              <a:t>分享</a:t>
            </a:r>
            <a:endParaRPr lang="en-US" altLang="zh-TW" dirty="0"/>
          </a:p>
          <a:p>
            <a:r>
              <a:rPr lang="zh-TW" altLang="en-US" dirty="0" smtClean="0"/>
              <a:t>國立</a:t>
            </a:r>
            <a:r>
              <a:rPr lang="zh-TW" altLang="en-US" dirty="0"/>
              <a:t>政治大學  財務管理學系碩士</a:t>
            </a:r>
            <a:r>
              <a:rPr lang="zh-TW" altLang="en-US" dirty="0" smtClean="0"/>
              <a:t>班</a:t>
            </a:r>
            <a:endParaRPr lang="en-US" altLang="zh-TW" dirty="0"/>
          </a:p>
        </p:txBody>
      </p:sp>
      <p:sp>
        <p:nvSpPr>
          <p:cNvPr id="5" name="七角星形 4"/>
          <p:cNvSpPr/>
          <p:nvPr/>
        </p:nvSpPr>
        <p:spPr>
          <a:xfrm rot="718326">
            <a:off x="6300192" y="188640"/>
            <a:ext cx="2448272" cy="2232248"/>
          </a:xfrm>
          <a:prstGeom prst="star7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考試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52934"/>
            <a:ext cx="3096344" cy="387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62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謝尚宏 學長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分享</a:t>
            </a:r>
            <a:endParaRPr lang="en-US" altLang="zh-TW" dirty="0" smtClean="0"/>
          </a:p>
          <a:p>
            <a:r>
              <a:rPr lang="zh-TW" altLang="en-US" dirty="0"/>
              <a:t>國立中正</a:t>
            </a:r>
            <a:r>
              <a:rPr lang="zh-TW" altLang="en-US" dirty="0" smtClean="0"/>
              <a:t>大學  財務金融學系碩士班</a:t>
            </a:r>
            <a:endParaRPr lang="en-US" altLang="zh-TW" dirty="0" smtClean="0"/>
          </a:p>
          <a:p>
            <a:r>
              <a:rPr lang="zh-TW" altLang="en-US" dirty="0"/>
              <a:t>國立東</a:t>
            </a:r>
            <a:r>
              <a:rPr lang="zh-TW" altLang="en-US" dirty="0" smtClean="0"/>
              <a:t>華大學  財務金融學系碩士班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" name="七角星形 5"/>
          <p:cNvSpPr/>
          <p:nvPr/>
        </p:nvSpPr>
        <p:spPr>
          <a:xfrm rot="718326">
            <a:off x="6300192" y="188640"/>
            <a:ext cx="2448272" cy="2232248"/>
          </a:xfrm>
          <a:prstGeom prst="star7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考試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09122"/>
            <a:ext cx="3428143" cy="3428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543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周承昇 學長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分享</a:t>
            </a:r>
            <a:endParaRPr lang="en-US" altLang="zh-TW" dirty="0"/>
          </a:p>
          <a:p>
            <a:r>
              <a:rPr lang="zh-TW" altLang="en-US" dirty="0" smtClean="0"/>
              <a:t>淡江大學  財務</a:t>
            </a:r>
            <a:r>
              <a:rPr lang="zh-TW" altLang="en-US" dirty="0"/>
              <a:t>金融學系碩士</a:t>
            </a:r>
            <a:r>
              <a:rPr lang="zh-TW" altLang="en-US" dirty="0" smtClean="0"/>
              <a:t>班</a:t>
            </a:r>
            <a:endParaRPr lang="en-US" altLang="zh-TW" dirty="0" smtClean="0"/>
          </a:p>
          <a:p>
            <a:r>
              <a:rPr lang="zh-TW" altLang="en-US" dirty="0" smtClean="0"/>
              <a:t>國立清華大學  計量財務金融學系碩士班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七角星形 3"/>
          <p:cNvSpPr/>
          <p:nvPr/>
        </p:nvSpPr>
        <p:spPr>
          <a:xfrm rot="718326">
            <a:off x="6300192" y="188640"/>
            <a:ext cx="2448272" cy="2232248"/>
          </a:xfrm>
          <a:prstGeom prst="star7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考試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56992"/>
            <a:ext cx="338437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59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260636" y="4054954"/>
            <a:ext cx="4536504" cy="1224411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謝謝</a:t>
            </a:r>
            <a:r>
              <a:rPr lang="zh-TW" altLang="en-US" sz="4000" b="1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大家</a:t>
            </a:r>
            <a:r>
              <a:rPr lang="zh-TW" altLang="en-US" sz="40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！：</a:t>
            </a:r>
            <a:r>
              <a:rPr lang="en-US" altLang="zh-TW" sz="40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sz="4000" b="1" dirty="0">
              <a:ln>
                <a:solidFill>
                  <a:schemeClr val="tx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標題 3"/>
          <p:cNvSpPr txBox="1">
            <a:spLocks/>
          </p:cNvSpPr>
          <p:nvPr/>
        </p:nvSpPr>
        <p:spPr>
          <a:xfrm>
            <a:off x="107504" y="908445"/>
            <a:ext cx="5152655" cy="1224411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zh-TW" sz="5400" kern="1200" cap="none" baseline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分享會到這邊結束</a:t>
            </a:r>
            <a:r>
              <a:rPr lang="en-US" altLang="zh-TW" sz="40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endParaRPr lang="zh-TW" altLang="en-US" sz="4000" b="1" dirty="0">
              <a:ln>
                <a:solidFill>
                  <a:schemeClr val="tx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463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一、甄試入學  簡介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800" b="1" dirty="0" smtClean="0"/>
              <a:t>適合對象：在校成績好、多才多藝、活潑、善於談吐等。</a:t>
            </a:r>
            <a:endParaRPr lang="en-US" altLang="zh-TW" sz="2800" b="1" dirty="0" smtClean="0"/>
          </a:p>
          <a:p>
            <a:endParaRPr lang="en-US" altLang="zh-TW" sz="2800" b="1" dirty="0" smtClean="0"/>
          </a:p>
          <a:p>
            <a:r>
              <a:rPr lang="zh-TW" altLang="en-US" sz="2800" b="1" dirty="0" smtClean="0"/>
              <a:t>甄試方式：通常需先繳交一份資料進行第一階段書面審查，若通過則進行第二階段面試。</a:t>
            </a:r>
            <a:endParaRPr lang="en-US" altLang="zh-TW" sz="2800" b="1" dirty="0" smtClean="0"/>
          </a:p>
          <a:p>
            <a:endParaRPr lang="en-US" altLang="zh-TW" sz="2800" b="1" dirty="0" smtClean="0"/>
          </a:p>
          <a:p>
            <a:r>
              <a:rPr lang="zh-TW" altLang="en-US" sz="2800" b="1" dirty="0" smtClean="0"/>
              <a:t>舉行時間：約於每年</a:t>
            </a:r>
            <a:r>
              <a:rPr lang="en-US" altLang="zh-TW" sz="2800" b="1" dirty="0" smtClean="0"/>
              <a:t>9</a:t>
            </a:r>
            <a:r>
              <a:rPr lang="zh-TW" altLang="en-US" sz="2800" b="1" dirty="0" smtClean="0"/>
              <a:t>月至</a:t>
            </a:r>
            <a:r>
              <a:rPr lang="en-US" altLang="zh-TW" sz="2800" b="1" dirty="0" smtClean="0"/>
              <a:t>10</a:t>
            </a:r>
            <a:r>
              <a:rPr lang="zh-TW" altLang="en-US" sz="2800" b="1" dirty="0" smtClean="0"/>
              <a:t>月間開始報名並繳交備審資料，</a:t>
            </a:r>
            <a:r>
              <a:rPr lang="en-US" altLang="zh-TW" sz="2800" b="1" dirty="0" smtClean="0"/>
              <a:t>10</a:t>
            </a:r>
            <a:r>
              <a:rPr lang="zh-TW" altLang="en-US" sz="2800" b="1" dirty="0" smtClean="0"/>
              <a:t>月至</a:t>
            </a:r>
            <a:r>
              <a:rPr lang="en-US" altLang="zh-TW" sz="2800" b="1" dirty="0" smtClean="0"/>
              <a:t>11</a:t>
            </a:r>
            <a:r>
              <a:rPr lang="zh-TW" altLang="en-US" sz="2800" b="1" dirty="0" smtClean="0"/>
              <a:t>月進行第二階段面試。</a:t>
            </a:r>
            <a:endParaRPr lang="en-US" altLang="zh-TW" sz="2800" b="1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072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甄試入學 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政大財管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714131" y="1052736"/>
            <a:ext cx="8034333" cy="5688632"/>
            <a:chOff x="740229" y="1360714"/>
            <a:chExt cx="7864219" cy="5465362"/>
          </a:xfrm>
        </p:grpSpPr>
        <p:pic>
          <p:nvPicPr>
            <p:cNvPr id="3" name="圖片 2" descr="政大102年甄試簡章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4" t="14116" r="4711" b="6188"/>
            <a:stretch/>
          </p:blipFill>
          <p:spPr>
            <a:xfrm>
              <a:off x="740229" y="1360714"/>
              <a:ext cx="7864219" cy="546536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矩形 6"/>
            <p:cNvSpPr/>
            <p:nvPr/>
          </p:nvSpPr>
          <p:spPr>
            <a:xfrm>
              <a:off x="4283968" y="3356992"/>
              <a:ext cx="3384376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979712" y="4869160"/>
              <a:ext cx="4896544" cy="12241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00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21899" tIns="60949" rIns="121899" bIns="60949" rtlCol="0" anchor="ctr">
            <a:norm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甄試入學 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中央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財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金</a:t>
            </a:r>
          </a:p>
        </p:txBody>
      </p:sp>
      <p:sp>
        <p:nvSpPr>
          <p:cNvPr id="7" name="矩形 6"/>
          <p:cNvSpPr/>
          <p:nvPr/>
        </p:nvSpPr>
        <p:spPr>
          <a:xfrm>
            <a:off x="4283968" y="3356992"/>
            <a:ext cx="3384376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79712" y="4869160"/>
            <a:ext cx="4896544" cy="12241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4" name="圖片 3" descr="中央102年甄試簡章(2)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17175" r="5206" b="6634"/>
          <a:stretch/>
        </p:blipFill>
        <p:spPr>
          <a:xfrm>
            <a:off x="740229" y="1052736"/>
            <a:ext cx="8147510" cy="5681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群組 2"/>
          <p:cNvGrpSpPr/>
          <p:nvPr/>
        </p:nvGrpSpPr>
        <p:grpSpPr>
          <a:xfrm>
            <a:off x="1331640" y="2852937"/>
            <a:ext cx="4752528" cy="2016223"/>
            <a:chOff x="1331640" y="2852937"/>
            <a:chExt cx="4752528" cy="2016223"/>
          </a:xfrm>
        </p:grpSpPr>
        <p:sp>
          <p:nvSpPr>
            <p:cNvPr id="9" name="矩形 8"/>
            <p:cNvSpPr/>
            <p:nvPr/>
          </p:nvSpPr>
          <p:spPr>
            <a:xfrm>
              <a:off x="1547664" y="2852937"/>
              <a:ext cx="4536504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31640" y="4293096"/>
              <a:ext cx="2088232" cy="5760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08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21899" tIns="60949" rIns="121899" bIns="60949" rtlCol="0" anchor="ctr">
            <a:norm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甄試入學 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中山財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</a:t>
            </a:r>
          </a:p>
        </p:txBody>
      </p:sp>
      <p:sp>
        <p:nvSpPr>
          <p:cNvPr id="7" name="矩形 6"/>
          <p:cNvSpPr/>
          <p:nvPr/>
        </p:nvSpPr>
        <p:spPr>
          <a:xfrm>
            <a:off x="4283968" y="3356992"/>
            <a:ext cx="3384376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51520" y="1124744"/>
            <a:ext cx="8640960" cy="5616624"/>
            <a:chOff x="539552" y="1464906"/>
            <a:chExt cx="8301872" cy="5264630"/>
          </a:xfrm>
        </p:grpSpPr>
        <p:pic>
          <p:nvPicPr>
            <p:cNvPr id="3" name="圖片 2" descr="中山102年甄試簡章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8" t="13016" r="7645" b="35300"/>
            <a:stretch/>
          </p:blipFill>
          <p:spPr>
            <a:xfrm>
              <a:off x="539552" y="1464906"/>
              <a:ext cx="8301872" cy="52646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矩形 7"/>
            <p:cNvSpPr/>
            <p:nvPr/>
          </p:nvSpPr>
          <p:spPr>
            <a:xfrm>
              <a:off x="2051720" y="4221088"/>
              <a:ext cx="4896544" cy="17281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1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21899" tIns="60949" rIns="121899" bIns="60949" rtlCol="0" anchor="ctr">
            <a:norm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甄試入學 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中正財金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11560" y="1069164"/>
            <a:ext cx="8064896" cy="5688632"/>
            <a:chOff x="938126" y="1393902"/>
            <a:chExt cx="7450297" cy="5400474"/>
          </a:xfrm>
        </p:grpSpPr>
        <p:pic>
          <p:nvPicPr>
            <p:cNvPr id="4" name="圖片 3" descr="中正102年甄試簡章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0" t="15538" r="17801" b="5714"/>
            <a:stretch/>
          </p:blipFill>
          <p:spPr>
            <a:xfrm>
              <a:off x="938126" y="1393902"/>
              <a:ext cx="7450297" cy="540047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矩形 7"/>
            <p:cNvSpPr/>
            <p:nvPr/>
          </p:nvSpPr>
          <p:spPr>
            <a:xfrm>
              <a:off x="1907704" y="5445223"/>
              <a:ext cx="5256584" cy="13465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17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21899" tIns="60949" rIns="121899" bIns="60949" rtlCol="0" anchor="ctr">
            <a:norm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甄試入學 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東華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財金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43608" y="1052736"/>
            <a:ext cx="7272808" cy="5688632"/>
            <a:chOff x="1373702" y="1361455"/>
            <a:chExt cx="6768752" cy="5436795"/>
          </a:xfrm>
        </p:grpSpPr>
        <p:pic>
          <p:nvPicPr>
            <p:cNvPr id="3" name="圖片 2" descr="東華102年甄試簡章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27" t="16031" r="41603" b="14604"/>
            <a:stretch/>
          </p:blipFill>
          <p:spPr>
            <a:xfrm>
              <a:off x="1373702" y="1361455"/>
              <a:ext cx="6768752" cy="5436795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183170" y="3563701"/>
              <a:ext cx="4892266" cy="14494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183170" y="2882010"/>
              <a:ext cx="4892266" cy="5358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6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21899" tIns="60949" rIns="121899" bIns="60949" rtlCol="0" anchor="ctr">
            <a:norm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一、甄試入學  資料準備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基本必備</a:t>
            </a:r>
            <a:r>
              <a:rPr lang="zh-TW" altLang="en-US" b="1" dirty="0" smtClean="0">
                <a:sym typeface="Wingdings" pitchFamily="2" charset="2"/>
              </a:rPr>
              <a:t>：</a:t>
            </a:r>
            <a:r>
              <a:rPr lang="en-US" altLang="zh-TW" b="1" dirty="0" smtClean="0">
                <a:sym typeface="Wingdings" pitchFamily="2" charset="2"/>
              </a:rPr>
              <a:t>(1)</a:t>
            </a:r>
            <a:r>
              <a:rPr lang="zh-TW" altLang="en-US" b="1" dirty="0" smtClean="0"/>
              <a:t>歷年學業成績單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附成績轉換表</a:t>
            </a:r>
            <a:r>
              <a:rPr lang="en-US" altLang="zh-TW" b="1" dirty="0" smtClean="0"/>
              <a:t>)</a:t>
            </a:r>
            <a:endParaRPr lang="en-US" altLang="zh-TW" b="1" dirty="0"/>
          </a:p>
          <a:p>
            <a:pPr marL="1836000" indent="0">
              <a:buNone/>
            </a:pPr>
            <a:r>
              <a:rPr lang="en-US" altLang="zh-TW" b="1" dirty="0" smtClean="0"/>
              <a:t>(2)</a:t>
            </a:r>
            <a:r>
              <a:rPr lang="zh-TW" altLang="en-US" b="1" dirty="0" smtClean="0"/>
              <a:t>歷年名次證明表</a:t>
            </a:r>
            <a:endParaRPr lang="en-US" altLang="zh-TW" b="1" dirty="0" smtClean="0"/>
          </a:p>
          <a:p>
            <a:pPr marL="1836000" indent="0">
              <a:buNone/>
            </a:pPr>
            <a:r>
              <a:rPr lang="en-US" altLang="zh-TW" b="1" dirty="0" smtClean="0"/>
              <a:t>(3)</a:t>
            </a:r>
            <a:r>
              <a:rPr lang="zh-TW" altLang="en-US" b="1" dirty="0" smtClean="0"/>
              <a:t>自傳</a:t>
            </a:r>
            <a:endParaRPr lang="en-US" altLang="zh-TW" b="1" dirty="0" smtClean="0"/>
          </a:p>
          <a:p>
            <a:pPr marL="1836000" indent="0">
              <a:buNone/>
            </a:pPr>
            <a:r>
              <a:rPr lang="en-US" altLang="zh-TW" b="1" dirty="0" smtClean="0"/>
              <a:t>(4)</a:t>
            </a:r>
            <a:r>
              <a:rPr lang="zh-TW" altLang="en-US" b="1" dirty="0" smtClean="0"/>
              <a:t>讀書計畫</a:t>
            </a:r>
            <a:endParaRPr lang="en-US" altLang="zh-TW" b="1" dirty="0" smtClean="0"/>
          </a:p>
          <a:p>
            <a:r>
              <a:rPr lang="zh-TW" altLang="en-US" b="1" dirty="0" smtClean="0"/>
              <a:t>其他：</a:t>
            </a:r>
            <a:r>
              <a:rPr lang="en-US" altLang="zh-TW" b="1" dirty="0" smtClean="0"/>
              <a:t>(1)</a:t>
            </a:r>
            <a:r>
              <a:rPr lang="zh-TW" altLang="en-US" b="1" dirty="0" smtClean="0"/>
              <a:t>研究計畫</a:t>
            </a:r>
            <a:endParaRPr lang="en-US" altLang="zh-TW" b="1" dirty="0" smtClean="0"/>
          </a:p>
          <a:p>
            <a:pPr marL="1224000" indent="0">
              <a:buNone/>
            </a:pPr>
            <a:r>
              <a:rPr lang="en-US" altLang="zh-TW" b="1" dirty="0" smtClean="0"/>
              <a:t>(2)</a:t>
            </a:r>
            <a:r>
              <a:rPr lang="zh-TW" altLang="en-US" b="1" dirty="0" smtClean="0"/>
              <a:t>推薦信</a:t>
            </a:r>
            <a:endParaRPr lang="en-US" altLang="zh-TW" b="1" dirty="0" smtClean="0"/>
          </a:p>
          <a:p>
            <a:pPr marL="1224000" indent="0">
              <a:buNone/>
            </a:pPr>
            <a:r>
              <a:rPr lang="en-US" altLang="zh-TW" b="1" dirty="0" smtClean="0"/>
              <a:t>(3)</a:t>
            </a:r>
            <a:r>
              <a:rPr lang="zh-TW" altLang="en-US" b="1" dirty="0" smtClean="0">
                <a:solidFill>
                  <a:srgbClr val="FF0000"/>
                </a:solidFill>
              </a:rPr>
              <a:t>有利審查資料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英文能力證明</a:t>
            </a:r>
            <a:r>
              <a:rPr lang="en-US" altLang="zh-TW" b="1" dirty="0" smtClean="0">
                <a:solidFill>
                  <a:srgbClr val="FF0000"/>
                </a:solidFill>
              </a:rPr>
              <a:t>ex</a:t>
            </a:r>
            <a:r>
              <a:rPr lang="zh-TW" altLang="en-US" b="1" dirty="0" smtClean="0">
                <a:solidFill>
                  <a:srgbClr val="FF0000"/>
                </a:solidFill>
              </a:rPr>
              <a:t>：</a:t>
            </a:r>
            <a:r>
              <a:rPr lang="en-US" altLang="zh-TW" b="1" dirty="0" smtClean="0">
                <a:solidFill>
                  <a:srgbClr val="FF0000"/>
                </a:solidFill>
              </a:rPr>
              <a:t>TOEIC</a:t>
            </a:r>
            <a:r>
              <a:rPr lang="zh-TW" altLang="en-US" b="1" dirty="0" smtClean="0">
                <a:solidFill>
                  <a:srgbClr val="FF0000"/>
                </a:solidFill>
              </a:rPr>
              <a:t>、幹部證明、社團證明、證照等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59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237</TotalTime>
  <Words>900</Words>
  <Application>Microsoft Office PowerPoint</Application>
  <PresentationFormat>如螢幕大小 (4:3)</PresentationFormat>
  <Paragraphs>188</Paragraphs>
  <Slides>27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佈景主題1</vt:lpstr>
      <vt:lpstr>國立東華大學 財務金融學系 研究所分享會</vt:lpstr>
      <vt:lpstr>研究所的招生入學管道</vt:lpstr>
      <vt:lpstr>一、甄試入學  簡介</vt:lpstr>
      <vt:lpstr>一、甄試入學  102政大財管</vt:lpstr>
      <vt:lpstr>一、甄試入學  102中央財金</vt:lpstr>
      <vt:lpstr>一、甄試入學  102中山財管</vt:lpstr>
      <vt:lpstr>一、甄試入學  102中正財金</vt:lpstr>
      <vt:lpstr>一、甄試入學  102東華財金</vt:lpstr>
      <vt:lpstr>一、甄試入學  資料準備</vt:lpstr>
      <vt:lpstr>一、甄試入學  102年錄取率</vt:lpstr>
      <vt:lpstr>二、考試入學</vt:lpstr>
      <vt:lpstr>二、考試入學  102政大財管</vt:lpstr>
      <vt:lpstr>二、考試入學  102中央財金</vt:lpstr>
      <vt:lpstr>二、考試入學  102中山財管</vt:lpstr>
      <vt:lpstr>二、考試入學  102中正財金</vt:lpstr>
      <vt:lpstr>二、考試入學  102東華財金</vt:lpstr>
      <vt:lpstr>二、考試入學  準備科目</vt:lpstr>
      <vt:lpstr>二、考試入學  102年錄取率</vt:lpstr>
      <vt:lpstr>學長姐分享時間 </vt:lpstr>
      <vt:lpstr>陳怡寧  學姊</vt:lpstr>
      <vt:lpstr>蘇麗心 學姊</vt:lpstr>
      <vt:lpstr>王姿婷 學姊</vt:lpstr>
      <vt:lpstr>孫薇婷 學姊</vt:lpstr>
      <vt:lpstr>葉乘墉  學長</vt:lpstr>
      <vt:lpstr>謝尚宏 學長</vt:lpstr>
      <vt:lpstr>周承昇 學長</vt:lpstr>
      <vt:lpstr>謝謝大家！：)</vt:lpstr>
    </vt:vector>
  </TitlesOfParts>
  <Company>LH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國立東華大學 財務金融學系 研究所分享會</dc:title>
  <dc:creator>Linda Hou</dc:creator>
  <cp:lastModifiedBy>Linda Hou</cp:lastModifiedBy>
  <cp:revision>116</cp:revision>
  <dcterms:created xsi:type="dcterms:W3CDTF">2013-05-05T07:07:32Z</dcterms:created>
  <dcterms:modified xsi:type="dcterms:W3CDTF">2013-05-05T15:23:01Z</dcterms:modified>
</cp:coreProperties>
</file>